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Relationship Id="rId4" Type="http://schemas.openxmlformats.org/officeDocument/2006/relationships/custom-properties" Target="docProps/custom.xml" 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notesMasterIdLst>
    <p:notesMasterId r:id="rId38"/>
  </p:notesMasterIdLst>
  <p:sldSz cx="12192000" cy="6858000"/>
  <p:notesSz cx="6858000" cy="12192000"/>
  <p:embeddedFontLst>
    <p:embeddedFont>
      <p:font typeface="MiSans" charset="-122" pitchFamily="34"/>
      <p:regular r:id="rId43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Relationship Id="rId43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image" Target="../media/image-1-5.png"/><Relationship Id="rId6" Type="http://schemas.openxmlformats.org/officeDocument/2006/relationships/image" Target="../media/image-1-6.png"/><Relationship Id="rId7" Type="http://schemas.openxmlformats.org/officeDocument/2006/relationships/image" Target="../media/image-1-7.png"/><Relationship Id="rId8" Type="http://schemas.openxmlformats.org/officeDocument/2006/relationships/image" Target="../media/image-1-8.png"/><Relationship Id="rId9" Type="http://schemas.openxmlformats.org/officeDocument/2006/relationships/image" Target="../media/image-1-9.png"/><Relationship Id="rId10" Type="http://schemas.openxmlformats.org/officeDocument/2006/relationships/image" Target="../media/image-1-10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2-3.png"/><Relationship Id="rId3" Type="http://schemas.openxmlformats.org/officeDocument/2006/relationships/image" Target="../media/image-2-3.png"/><Relationship Id="rId4" Type="http://schemas.openxmlformats.org/officeDocument/2006/relationships/image" Target="../media/image-11-4.png"/><Relationship Id="rId5" Type="http://schemas.openxmlformats.org/officeDocument/2006/relationships/image" Target="../media/image-11-5.png"/><Relationship Id="rId6" Type="http://schemas.openxmlformats.org/officeDocument/2006/relationships/image" Target="../media/image-11-4.png"/><Relationship Id="rId7" Type="http://schemas.openxmlformats.org/officeDocument/2006/relationships/image" Target="../media/image-11-5.png"/><Relationship Id="rId8" Type="http://schemas.openxmlformats.org/officeDocument/2006/relationships/image" Target="../media/image-1-9.png"/><Relationship Id="rId9" Type="http://schemas.openxmlformats.org/officeDocument/2006/relationships/image" Target="../media/image-1-9.png"/><Relationship Id="rId10" Type="http://schemas.openxmlformats.org/officeDocument/2006/relationships/image" Target="../media/image-1-2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jpg"/><Relationship Id="rId2" Type="http://schemas.openxmlformats.org/officeDocument/2006/relationships/image" Target="../media/image-12-2.png"/><Relationship Id="rId3" Type="http://schemas.openxmlformats.org/officeDocument/2006/relationships/image" Target="../media/image-12-2.png"/><Relationship Id="rId4" Type="http://schemas.openxmlformats.org/officeDocument/2006/relationships/image" Target="../media/image-6-1.png"/><Relationship Id="rId5" Type="http://schemas.openxmlformats.org/officeDocument/2006/relationships/image" Target="../media/image-6-1.png"/><Relationship Id="rId6" Type="http://schemas.openxmlformats.org/officeDocument/2006/relationships/image" Target="../media/image-6-1.png"/><Relationship Id="rId7" Type="http://schemas.openxmlformats.org/officeDocument/2006/relationships/image" Target="../media/image-12-7.png"/><Relationship Id="rId8" Type="http://schemas.openxmlformats.org/officeDocument/2006/relationships/image" Target="../media/image-12-8.png"/><Relationship Id="rId9" Type="http://schemas.openxmlformats.org/officeDocument/2006/relationships/image" Target="../media/image-12-8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1.png"/><Relationship Id="rId3" Type="http://schemas.openxmlformats.org/officeDocument/2006/relationships/image" Target="../media/image-13-1.png"/><Relationship Id="rId4" Type="http://schemas.openxmlformats.org/officeDocument/2006/relationships/image" Target="../media/image-13-4.png"/><Relationship Id="rId5" Type="http://schemas.openxmlformats.org/officeDocument/2006/relationships/image" Target="../media/image-13-4.png"/><Relationship Id="rId6" Type="http://schemas.openxmlformats.org/officeDocument/2006/relationships/image" Target="../media/image-13-4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3.png"/><Relationship Id="rId11" Type="http://schemas.openxmlformats.org/officeDocument/2006/relationships/image" Target="../media/image-1-9.png"/><Relationship Id="rId12" Type="http://schemas.openxmlformats.org/officeDocument/2006/relationships/image" Target="../media/image-1-6.png"/><Relationship Id="rId13" Type="http://schemas.openxmlformats.org/officeDocument/2006/relationships/image" Target="../media/image-1-6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2-21.png"/><Relationship Id="rId4" Type="http://schemas.openxmlformats.org/officeDocument/2006/relationships/image" Target="../media/image-2-21.png"/><Relationship Id="rId5" Type="http://schemas.openxmlformats.org/officeDocument/2006/relationships/image" Target="../media/image-1-6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1.png"/><Relationship Id="rId3" Type="http://schemas.openxmlformats.org/officeDocument/2006/relationships/image" Target="../media/image-15-3.png"/><Relationship Id="rId4" Type="http://schemas.openxmlformats.org/officeDocument/2006/relationships/image" Target="../media/image-15-3.png"/><Relationship Id="rId5" Type="http://schemas.openxmlformats.org/officeDocument/2006/relationships/image" Target="../media/image-15-5.png"/><Relationship Id="rId6" Type="http://schemas.openxmlformats.org/officeDocument/2006/relationships/image" Target="../media/image-15-5.png"/><Relationship Id="rId7" Type="http://schemas.openxmlformats.org/officeDocument/2006/relationships/image" Target="../media/image-15-5.png"/><Relationship Id="rId8" Type="http://schemas.openxmlformats.org/officeDocument/2006/relationships/image" Target="../media/image-15-5.png"/><Relationship Id="rId9" Type="http://schemas.openxmlformats.org/officeDocument/2006/relationships/image" Target="../media/image-2-21.png"/><Relationship Id="rId10" Type="http://schemas.openxmlformats.org/officeDocument/2006/relationships/image" Target="../media/image-1-3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2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slideLayout" Target="../slideLayouts/slideLayout1.xml"/><Relationship Id="rId17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0.png"/><Relationship Id="rId2" Type="http://schemas.openxmlformats.org/officeDocument/2006/relationships/image" Target="../media/image-17-2.png"/><Relationship Id="rId3" Type="http://schemas.openxmlformats.org/officeDocument/2006/relationships/image" Target="../media/image-17-3.png"/><Relationship Id="rId4" Type="http://schemas.openxmlformats.org/officeDocument/2006/relationships/image" Target="../media/image-17-4.png"/><Relationship Id="rId5" Type="http://schemas.openxmlformats.org/officeDocument/2006/relationships/image" Target="../media/image-17-5.png"/><Relationship Id="rId6" Type="http://schemas.openxmlformats.org/officeDocument/2006/relationships/image" Target="../media/image-4-10.png"/><Relationship Id="rId7" Type="http://schemas.openxmlformats.org/officeDocument/2006/relationships/image" Target="../media/image-6-1.png"/><Relationship Id="rId8" Type="http://schemas.openxmlformats.org/officeDocument/2006/relationships/image" Target="../media/image-6-1.png"/><Relationship Id="rId9" Type="http://schemas.openxmlformats.org/officeDocument/2006/relationships/image" Target="../media/image-6-1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0.png"/><Relationship Id="rId2" Type="http://schemas.openxmlformats.org/officeDocument/2006/relationships/image" Target="../media/image-18-2.jpg"/><Relationship Id="rId3" Type="http://schemas.openxmlformats.org/officeDocument/2006/relationships/image" Target="../media/image-1-3.png"/><Relationship Id="rId4" Type="http://schemas.openxmlformats.org/officeDocument/2006/relationships/image" Target="../media/image-18-4.png"/><Relationship Id="rId5" Type="http://schemas.openxmlformats.org/officeDocument/2006/relationships/image" Target="../media/image-18-4.png"/><Relationship Id="rId6" Type="http://schemas.openxmlformats.org/officeDocument/2006/relationships/image" Target="../media/image-6-1.png"/><Relationship Id="rId7" Type="http://schemas.openxmlformats.org/officeDocument/2006/relationships/image" Target="../media/image-6-1.png"/><Relationship Id="rId8" Type="http://schemas.openxmlformats.org/officeDocument/2006/relationships/image" Target="../media/image-6-1.png"/><Relationship Id="rId9" Type="http://schemas.openxmlformats.org/officeDocument/2006/relationships/image" Target="../media/image-6-1.png"/><Relationship Id="rId10" Type="http://schemas.openxmlformats.org/officeDocument/2006/relationships/image" Target="../media/image-6-1.png"/><Relationship Id="rId11" Type="http://schemas.openxmlformats.org/officeDocument/2006/relationships/image" Target="../media/image-6-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image" Target="../media/image-19-2.png"/><Relationship Id="rId3" Type="http://schemas.openxmlformats.org/officeDocument/2006/relationships/image" Target="../media/image-1-8.png"/><Relationship Id="rId4" Type="http://schemas.openxmlformats.org/officeDocument/2006/relationships/image" Target="../media/image-1-3.png"/><Relationship Id="rId5" Type="http://schemas.openxmlformats.org/officeDocument/2006/relationships/image" Target="../media/image-1-6.png"/><Relationship Id="rId6" Type="http://schemas.openxmlformats.org/officeDocument/2006/relationships/image" Target="../media/image-2-21.png"/><Relationship Id="rId7" Type="http://schemas.openxmlformats.org/officeDocument/2006/relationships/image" Target="../media/image-1-9.png"/><Relationship Id="rId8" Type="http://schemas.openxmlformats.org/officeDocument/2006/relationships/image" Target="../media/image-1-2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1-6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jpg"/><Relationship Id="rId6" Type="http://schemas.openxmlformats.org/officeDocument/2006/relationships/image" Target="../media/image-2-6.png"/><Relationship Id="rId7" Type="http://schemas.openxmlformats.org/officeDocument/2006/relationships/image" Target="../media/image-2-7.png"/><Relationship Id="rId8" Type="http://schemas.openxmlformats.org/officeDocument/2006/relationships/image" Target="../media/image-2-8.png"/><Relationship Id="rId9" Type="http://schemas.openxmlformats.org/officeDocument/2006/relationships/image" Target="../media/image-2-7.png"/><Relationship Id="rId10" Type="http://schemas.openxmlformats.org/officeDocument/2006/relationships/image" Target="../media/image-2-8.png"/><Relationship Id="rId11" Type="http://schemas.openxmlformats.org/officeDocument/2006/relationships/image" Target="../media/image-2-7.png"/><Relationship Id="rId12" Type="http://schemas.openxmlformats.org/officeDocument/2006/relationships/image" Target="../media/image-2-8.png"/><Relationship Id="rId13" Type="http://schemas.openxmlformats.org/officeDocument/2006/relationships/image" Target="../media/image-2-7.png"/><Relationship Id="rId14" Type="http://schemas.openxmlformats.org/officeDocument/2006/relationships/image" Target="../media/image-2-8.png"/><Relationship Id="rId15" Type="http://schemas.openxmlformats.org/officeDocument/2006/relationships/image" Target="../media/image-2-7.png"/><Relationship Id="rId16" Type="http://schemas.openxmlformats.org/officeDocument/2006/relationships/image" Target="../media/image-2-8.png"/><Relationship Id="rId17" Type="http://schemas.openxmlformats.org/officeDocument/2006/relationships/image" Target="../media/image-1-3.png"/><Relationship Id="rId18" Type="http://schemas.openxmlformats.org/officeDocument/2006/relationships/image" Target="../media/image-1-6.png"/><Relationship Id="rId19" Type="http://schemas.openxmlformats.org/officeDocument/2006/relationships/image" Target="../media/image-1-2.png"/><Relationship Id="rId20" Type="http://schemas.openxmlformats.org/officeDocument/2006/relationships/image" Target="../media/image-1-9.png"/><Relationship Id="rId21" Type="http://schemas.openxmlformats.org/officeDocument/2006/relationships/image" Target="../media/image-2-21.png"/><Relationship Id="rId22" Type="http://schemas.openxmlformats.org/officeDocument/2006/relationships/slideLayout" Target="../slideLayouts/slideLayout1.xml"/><Relationship Id="rId2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8-4.png"/><Relationship Id="rId3" Type="http://schemas.openxmlformats.org/officeDocument/2006/relationships/image" Target="../media/image-2-6.png"/><Relationship Id="rId4" Type="http://schemas.openxmlformats.org/officeDocument/2006/relationships/image" Target="../media/image-20-4.png"/><Relationship Id="rId5" Type="http://schemas.openxmlformats.org/officeDocument/2006/relationships/image" Target="../media/image-2-21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image" Target="../media/image-6-1.png"/><Relationship Id="rId9" Type="http://schemas.openxmlformats.org/officeDocument/2006/relationships/image" Target="../media/image-6-1.png"/><Relationship Id="rId10" Type="http://schemas.openxmlformats.org/officeDocument/2006/relationships/image" Target="../media/image-6-1.png"/><Relationship Id="rId11" Type="http://schemas.openxmlformats.org/officeDocument/2006/relationships/image" Target="../media/image-2-2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image" Target="../media/image-22-1.png"/><Relationship Id="rId3" Type="http://schemas.openxmlformats.org/officeDocument/2006/relationships/image" Target="../media/image-22-1.png"/><Relationship Id="rId4" Type="http://schemas.openxmlformats.org/officeDocument/2006/relationships/image" Target="../media/image-22-4.png"/><Relationship Id="rId5" Type="http://schemas.openxmlformats.org/officeDocument/2006/relationships/image" Target="../media/image-9-3.png"/><Relationship Id="rId6" Type="http://schemas.openxmlformats.org/officeDocument/2006/relationships/image" Target="../media/image-9-3.png"/><Relationship Id="rId7" Type="http://schemas.openxmlformats.org/officeDocument/2006/relationships/image" Target="../media/image-9-3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1.png"/><Relationship Id="rId3" Type="http://schemas.openxmlformats.org/officeDocument/2006/relationships/image" Target="../media/image-9-3.png"/><Relationship Id="rId4" Type="http://schemas.openxmlformats.org/officeDocument/2006/relationships/image" Target="../media/image-9-3.png"/><Relationship Id="rId5" Type="http://schemas.openxmlformats.org/officeDocument/2006/relationships/image" Target="../media/image-1-3.png"/><Relationship Id="rId6" Type="http://schemas.openxmlformats.org/officeDocument/2006/relationships/image" Target="../media/image-1-6.png"/><Relationship Id="rId7" Type="http://schemas.openxmlformats.org/officeDocument/2006/relationships/image" Target="../media/image-6-1.png"/><Relationship Id="rId8" Type="http://schemas.openxmlformats.org/officeDocument/2006/relationships/image" Target="../media/image-6-1.png"/><Relationship Id="rId9" Type="http://schemas.openxmlformats.org/officeDocument/2006/relationships/image" Target="../media/image-6-1.png"/><Relationship Id="rId10" Type="http://schemas.openxmlformats.org/officeDocument/2006/relationships/image" Target="../media/image-6-1.png"/><Relationship Id="rId11" Type="http://schemas.openxmlformats.org/officeDocument/2006/relationships/image" Target="../media/image-6-1.png"/><Relationship Id="rId12" Type="http://schemas.openxmlformats.org/officeDocument/2006/relationships/image" Target="../media/image-6-1.png"/><Relationship Id="rId13" Type="http://schemas.openxmlformats.org/officeDocument/2006/relationships/image" Target="../media/image-2-21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image" Target="../media/image-1-9.png"/><Relationship Id="rId17" Type="http://schemas.openxmlformats.org/officeDocument/2006/relationships/image" Target="../media/image-1-6.png"/><Relationship Id="rId18" Type="http://schemas.openxmlformats.org/officeDocument/2006/relationships/image" Target="../media/image-1-6.png"/><Relationship Id="rId19" Type="http://schemas.openxmlformats.org/officeDocument/2006/relationships/slideLayout" Target="../slideLayouts/slideLayout1.xml"/><Relationship Id="rId20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2-3.png"/><Relationship Id="rId3" Type="http://schemas.openxmlformats.org/officeDocument/2006/relationships/image" Target="../media/image-2-3.png"/><Relationship Id="rId4" Type="http://schemas.openxmlformats.org/officeDocument/2006/relationships/image" Target="../media/image-11-4.png"/><Relationship Id="rId5" Type="http://schemas.openxmlformats.org/officeDocument/2006/relationships/image" Target="../media/image-11-5.png"/><Relationship Id="rId6" Type="http://schemas.openxmlformats.org/officeDocument/2006/relationships/image" Target="../media/image-11-4.png"/><Relationship Id="rId7" Type="http://schemas.openxmlformats.org/officeDocument/2006/relationships/image" Target="../media/image-11-5.png"/><Relationship Id="rId8" Type="http://schemas.openxmlformats.org/officeDocument/2006/relationships/image" Target="../media/image-1-9.png"/><Relationship Id="rId9" Type="http://schemas.openxmlformats.org/officeDocument/2006/relationships/image" Target="../media/image-1-9.png"/><Relationship Id="rId10" Type="http://schemas.openxmlformats.org/officeDocument/2006/relationships/image" Target="../media/image-1-2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2.jpg"/><Relationship Id="rId2" Type="http://schemas.openxmlformats.org/officeDocument/2006/relationships/image" Target="../media/image-1-3.png"/><Relationship Id="rId3" Type="http://schemas.openxmlformats.org/officeDocument/2006/relationships/image" Target="../media/image-2-6.png"/><Relationship Id="rId4" Type="http://schemas.openxmlformats.org/officeDocument/2006/relationships/image" Target="../media/image-25-4.png"/><Relationship Id="rId5" Type="http://schemas.openxmlformats.org/officeDocument/2006/relationships/image" Target="../media/image-9-3.png"/><Relationship Id="rId6" Type="http://schemas.openxmlformats.org/officeDocument/2006/relationships/image" Target="../media/image-25-6.png"/><Relationship Id="rId7" Type="http://schemas.openxmlformats.org/officeDocument/2006/relationships/image" Target="../media/image-25-7.svg"/><Relationship Id="rId8" Type="http://schemas.openxmlformats.org/officeDocument/2006/relationships/image" Target="../media/image-25-4.png"/><Relationship Id="rId9" Type="http://schemas.openxmlformats.org/officeDocument/2006/relationships/image" Target="../media/image-25-4.png"/><Relationship Id="rId10" Type="http://schemas.openxmlformats.org/officeDocument/2006/relationships/image" Target="../media/image-9-3.png"/><Relationship Id="rId11" Type="http://schemas.openxmlformats.org/officeDocument/2006/relationships/image" Target="../media/image-25-11.png"/><Relationship Id="rId12" Type="http://schemas.openxmlformats.org/officeDocument/2006/relationships/image" Target="../media/image-9-3.png"/><Relationship Id="rId13" Type="http://schemas.openxmlformats.org/officeDocument/2006/relationships/image" Target="../media/image-25-13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5-2.jpg"/><Relationship Id="rId3" Type="http://schemas.openxmlformats.org/officeDocument/2006/relationships/image" Target="../media/image-8-1.png"/><Relationship Id="rId4" Type="http://schemas.openxmlformats.org/officeDocument/2006/relationships/image" Target="../media/image-5-2.jpg"/><Relationship Id="rId5" Type="http://schemas.openxmlformats.org/officeDocument/2006/relationships/image" Target="../media/image-8-1.png"/><Relationship Id="rId6" Type="http://schemas.openxmlformats.org/officeDocument/2006/relationships/image" Target="../media/image-5-2.jp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8-9.png"/><Relationship Id="rId10" Type="http://schemas.openxmlformats.org/officeDocument/2006/relationships/image" Target="../media/image-1-8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0.png"/><Relationship Id="rId2" Type="http://schemas.openxmlformats.org/officeDocument/2006/relationships/image" Target="../media/image-18-2.jpg"/><Relationship Id="rId3" Type="http://schemas.openxmlformats.org/officeDocument/2006/relationships/image" Target="../media/image-1-3.png"/><Relationship Id="rId4" Type="http://schemas.openxmlformats.org/officeDocument/2006/relationships/image" Target="../media/image-18-4.png"/><Relationship Id="rId5" Type="http://schemas.openxmlformats.org/officeDocument/2006/relationships/image" Target="../media/image-18-4.png"/><Relationship Id="rId6" Type="http://schemas.openxmlformats.org/officeDocument/2006/relationships/image" Target="../media/image-6-1.png"/><Relationship Id="rId7" Type="http://schemas.openxmlformats.org/officeDocument/2006/relationships/image" Target="../media/image-6-1.png"/><Relationship Id="rId8" Type="http://schemas.openxmlformats.org/officeDocument/2006/relationships/image" Target="../media/image-6-1.png"/><Relationship Id="rId9" Type="http://schemas.openxmlformats.org/officeDocument/2006/relationships/image" Target="../media/image-6-1.png"/><Relationship Id="rId10" Type="http://schemas.openxmlformats.org/officeDocument/2006/relationships/image" Target="../media/image-6-1.png"/><Relationship Id="rId11" Type="http://schemas.openxmlformats.org/officeDocument/2006/relationships/image" Target="../media/image-6-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jpg"/><Relationship Id="rId2" Type="http://schemas.openxmlformats.org/officeDocument/2006/relationships/image" Target="../media/image-12-2.png"/><Relationship Id="rId3" Type="http://schemas.openxmlformats.org/officeDocument/2006/relationships/image" Target="../media/image-12-2.png"/><Relationship Id="rId4" Type="http://schemas.openxmlformats.org/officeDocument/2006/relationships/image" Target="../media/image-6-1.png"/><Relationship Id="rId5" Type="http://schemas.openxmlformats.org/officeDocument/2006/relationships/image" Target="../media/image-6-1.png"/><Relationship Id="rId6" Type="http://schemas.openxmlformats.org/officeDocument/2006/relationships/image" Target="../media/image-6-1.png"/><Relationship Id="rId7" Type="http://schemas.openxmlformats.org/officeDocument/2006/relationships/image" Target="../media/image-12-7.png"/><Relationship Id="rId8" Type="http://schemas.openxmlformats.org/officeDocument/2006/relationships/image" Target="../media/image-12-8.png"/><Relationship Id="rId9" Type="http://schemas.openxmlformats.org/officeDocument/2006/relationships/image" Target="../media/image-12-8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1.png"/><Relationship Id="rId3" Type="http://schemas.openxmlformats.org/officeDocument/2006/relationships/image" Target="../media/image-1-6.png"/><Relationship Id="rId4" Type="http://schemas.openxmlformats.org/officeDocument/2006/relationships/image" Target="../media/image-2-3.png"/><Relationship Id="rId5" Type="http://schemas.openxmlformats.org/officeDocument/2006/relationships/image" Target="../media/image-1-8.png"/><Relationship Id="rId6" Type="http://schemas.openxmlformats.org/officeDocument/2006/relationships/image" Target="../media/image-1-10.png"/><Relationship Id="rId7" Type="http://schemas.openxmlformats.org/officeDocument/2006/relationships/image" Target="../media/image-1-2.png"/><Relationship Id="rId8" Type="http://schemas.openxmlformats.org/officeDocument/2006/relationships/image" Target="../media/image-1-6.png"/><Relationship Id="rId9" Type="http://schemas.openxmlformats.org/officeDocument/2006/relationships/image" Target="../media/image-1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0.png"/><Relationship Id="rId12" Type="http://schemas.openxmlformats.org/officeDocument/2006/relationships/image" Target="../media/image-1-4.png"/><Relationship Id="rId13" Type="http://schemas.openxmlformats.org/officeDocument/2006/relationships/image" Target="../media/image-1-4.png"/><Relationship Id="rId14" Type="http://schemas.openxmlformats.org/officeDocument/2006/relationships/image" Target="../media/image-1-4.png"/><Relationship Id="rId15" Type="http://schemas.openxmlformats.org/officeDocument/2006/relationships/image" Target="../media/image-1-4.png"/><Relationship Id="rId16" Type="http://schemas.openxmlformats.org/officeDocument/2006/relationships/image" Target="../media/image-1-4.png"/><Relationship Id="rId17" Type="http://schemas.openxmlformats.org/officeDocument/2006/relationships/image" Target="../media/image-1-4.png"/><Relationship Id="rId18" Type="http://schemas.openxmlformats.org/officeDocument/2006/relationships/image" Target="../media/image-1-4.png"/><Relationship Id="rId19" Type="http://schemas.openxmlformats.org/officeDocument/2006/relationships/image" Target="../media/image-1-4.png"/><Relationship Id="rId20" Type="http://schemas.openxmlformats.org/officeDocument/2006/relationships/image" Target="../media/image-1-3.png"/><Relationship Id="rId21" Type="http://schemas.openxmlformats.org/officeDocument/2006/relationships/image" Target="../media/image-1-6.png"/><Relationship Id="rId22" Type="http://schemas.openxmlformats.org/officeDocument/2006/relationships/image" Target="../media/image-2-21.png"/><Relationship Id="rId23" Type="http://schemas.openxmlformats.org/officeDocument/2006/relationships/slideLayout" Target="../slideLayouts/slideLayout1.xml"/><Relationship Id="rId2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2-21.png"/><Relationship Id="rId4" Type="http://schemas.openxmlformats.org/officeDocument/2006/relationships/image" Target="../media/image-2-21.png"/><Relationship Id="rId5" Type="http://schemas.openxmlformats.org/officeDocument/2006/relationships/image" Target="../media/image-1-6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1.png"/><Relationship Id="rId3" Type="http://schemas.openxmlformats.org/officeDocument/2006/relationships/image" Target="../media/image-15-3.png"/><Relationship Id="rId4" Type="http://schemas.openxmlformats.org/officeDocument/2006/relationships/image" Target="../media/image-15-3.png"/><Relationship Id="rId5" Type="http://schemas.openxmlformats.org/officeDocument/2006/relationships/image" Target="../media/image-15-5.png"/><Relationship Id="rId6" Type="http://schemas.openxmlformats.org/officeDocument/2006/relationships/image" Target="../media/image-15-5.png"/><Relationship Id="rId7" Type="http://schemas.openxmlformats.org/officeDocument/2006/relationships/image" Target="../media/image-15-5.png"/><Relationship Id="rId8" Type="http://schemas.openxmlformats.org/officeDocument/2006/relationships/image" Target="../media/image-15-5.png"/><Relationship Id="rId9" Type="http://schemas.openxmlformats.org/officeDocument/2006/relationships/image" Target="../media/image-2-21.png"/><Relationship Id="rId10" Type="http://schemas.openxmlformats.org/officeDocument/2006/relationships/image" Target="../media/image-1-3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2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slideLayout" Target="../slideLayouts/slideLayout1.xml"/><Relationship Id="rId17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0.png"/><Relationship Id="rId2" Type="http://schemas.openxmlformats.org/officeDocument/2006/relationships/image" Target="../media/image-17-2.png"/><Relationship Id="rId3" Type="http://schemas.openxmlformats.org/officeDocument/2006/relationships/image" Target="../media/image-17-3.png"/><Relationship Id="rId4" Type="http://schemas.openxmlformats.org/officeDocument/2006/relationships/image" Target="../media/image-17-4.png"/><Relationship Id="rId5" Type="http://schemas.openxmlformats.org/officeDocument/2006/relationships/image" Target="../media/image-17-5.png"/><Relationship Id="rId6" Type="http://schemas.openxmlformats.org/officeDocument/2006/relationships/image" Target="../media/image-4-10.png"/><Relationship Id="rId7" Type="http://schemas.openxmlformats.org/officeDocument/2006/relationships/image" Target="../media/image-6-1.png"/><Relationship Id="rId8" Type="http://schemas.openxmlformats.org/officeDocument/2006/relationships/image" Target="../media/image-6-1.png"/><Relationship Id="rId9" Type="http://schemas.openxmlformats.org/officeDocument/2006/relationships/image" Target="../media/image-6-1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image" Target="../media/image-22-1.png"/><Relationship Id="rId3" Type="http://schemas.openxmlformats.org/officeDocument/2006/relationships/image" Target="../media/image-22-1.png"/><Relationship Id="rId4" Type="http://schemas.openxmlformats.org/officeDocument/2006/relationships/image" Target="../media/image-22-4.png"/><Relationship Id="rId5" Type="http://schemas.openxmlformats.org/officeDocument/2006/relationships/image" Target="../media/image-9-3.png"/><Relationship Id="rId6" Type="http://schemas.openxmlformats.org/officeDocument/2006/relationships/image" Target="../media/image-9-3.png"/><Relationship Id="rId7" Type="http://schemas.openxmlformats.org/officeDocument/2006/relationships/image" Target="../media/image-9-3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image" Target="../media/image-19-2.png"/><Relationship Id="rId3" Type="http://schemas.openxmlformats.org/officeDocument/2006/relationships/image" Target="../media/image-1-8.png"/><Relationship Id="rId4" Type="http://schemas.openxmlformats.org/officeDocument/2006/relationships/image" Target="../media/image-1-3.png"/><Relationship Id="rId5" Type="http://schemas.openxmlformats.org/officeDocument/2006/relationships/image" Target="../media/image-1-6.png"/><Relationship Id="rId6" Type="http://schemas.openxmlformats.org/officeDocument/2006/relationships/image" Target="../media/image-2-21.png"/><Relationship Id="rId7" Type="http://schemas.openxmlformats.org/officeDocument/2006/relationships/image" Target="../media/image-1-9.png"/><Relationship Id="rId8" Type="http://schemas.openxmlformats.org/officeDocument/2006/relationships/image" Target="../media/image-1-2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9.png"/><Relationship Id="rId2" Type="http://schemas.openxmlformats.org/officeDocument/2006/relationships/image" Target="../media/image-1-1.png"/><Relationship Id="rId3" Type="http://schemas.openxmlformats.org/officeDocument/2006/relationships/image" Target="../media/image-1-2.png"/><Relationship Id="rId4" Type="http://schemas.openxmlformats.org/officeDocument/2006/relationships/image" Target="../media/image-1-3.png"/><Relationship Id="rId5" Type="http://schemas.openxmlformats.org/officeDocument/2006/relationships/image" Target="../media/image-1-4.png"/><Relationship Id="rId6" Type="http://schemas.openxmlformats.org/officeDocument/2006/relationships/image" Target="../media/image-1-6.png"/><Relationship Id="rId7" Type="http://schemas.openxmlformats.org/officeDocument/2006/relationships/image" Target="../media/image-1-8.png"/><Relationship Id="rId8" Type="http://schemas.openxmlformats.org/officeDocument/2006/relationships/image" Target="../media/image-1-10.png"/><Relationship Id="rId9" Type="http://schemas.openxmlformats.org/officeDocument/2006/relationships/image" Target="../media/image-2-4.png"/><Relationship Id="rId10" Type="http://schemas.openxmlformats.org/officeDocument/2006/relationships/image" Target="../media/image-2-5.jp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3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jpg"/><Relationship Id="rId2" Type="http://schemas.openxmlformats.org/officeDocument/2006/relationships/image" Target="../media/image-5-2.jpg"/><Relationship Id="rId3" Type="http://schemas.openxmlformats.org/officeDocument/2006/relationships/image" Target="../media/image-5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1.png"/><Relationship Id="rId4" Type="http://schemas.openxmlformats.org/officeDocument/2006/relationships/image" Target="../media/image-6-1.png"/><Relationship Id="rId5" Type="http://schemas.openxmlformats.org/officeDocument/2006/relationships/image" Target="../media/image-6-1.png"/><Relationship Id="rId6" Type="http://schemas.openxmlformats.org/officeDocument/2006/relationships/image" Target="../media/image-6-1.png"/><Relationship Id="rId7" Type="http://schemas.openxmlformats.org/officeDocument/2006/relationships/image" Target="../media/image-1-2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2-21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5-2.jpg"/><Relationship Id="rId3" Type="http://schemas.openxmlformats.org/officeDocument/2006/relationships/image" Target="../media/image-8-1.png"/><Relationship Id="rId4" Type="http://schemas.openxmlformats.org/officeDocument/2006/relationships/image" Target="../media/image-5-2.jpg"/><Relationship Id="rId5" Type="http://schemas.openxmlformats.org/officeDocument/2006/relationships/image" Target="../media/image-8-1.png"/><Relationship Id="rId6" Type="http://schemas.openxmlformats.org/officeDocument/2006/relationships/image" Target="../media/image-5-2.jp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8-9.png"/><Relationship Id="rId10" Type="http://schemas.openxmlformats.org/officeDocument/2006/relationships/image" Target="../media/image-1-8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1.png"/><Relationship Id="rId3" Type="http://schemas.openxmlformats.org/officeDocument/2006/relationships/image" Target="../media/image-9-3.png"/><Relationship Id="rId4" Type="http://schemas.openxmlformats.org/officeDocument/2006/relationships/image" Target="../media/image-9-3.png"/><Relationship Id="rId5" Type="http://schemas.openxmlformats.org/officeDocument/2006/relationships/image" Target="../media/image-1-3.png"/><Relationship Id="rId6" Type="http://schemas.openxmlformats.org/officeDocument/2006/relationships/image" Target="../media/image-1-6.png"/><Relationship Id="rId7" Type="http://schemas.openxmlformats.org/officeDocument/2006/relationships/image" Target="../media/image-6-1.png"/><Relationship Id="rId8" Type="http://schemas.openxmlformats.org/officeDocument/2006/relationships/image" Target="../media/image-6-1.png"/><Relationship Id="rId9" Type="http://schemas.openxmlformats.org/officeDocument/2006/relationships/image" Target="../media/image-6-1.png"/><Relationship Id="rId10" Type="http://schemas.openxmlformats.org/officeDocument/2006/relationships/image" Target="../media/image-6-1.png"/><Relationship Id="rId11" Type="http://schemas.openxmlformats.org/officeDocument/2006/relationships/image" Target="../media/image-6-1.png"/><Relationship Id="rId12" Type="http://schemas.openxmlformats.org/officeDocument/2006/relationships/image" Target="../media/image-6-1.png"/><Relationship Id="rId13" Type="http://schemas.openxmlformats.org/officeDocument/2006/relationships/image" Target="../media/image-2-21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image" Target="../media/image-1-9.png"/><Relationship Id="rId17" Type="http://schemas.openxmlformats.org/officeDocument/2006/relationships/image" Target="../media/image-1-6.png"/><Relationship Id="rId18" Type="http://schemas.openxmlformats.org/officeDocument/2006/relationships/image" Target="../media/image-1-6.png"/><Relationship Id="rId19" Type="http://schemas.openxmlformats.org/officeDocument/2006/relationships/slideLayout" Target="../slideLayouts/slideLayout1.xml"/><Relationship Id="rId20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720" y="932180"/>
            <a:ext cx="1540510" cy="154051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5" name="Text 1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730690" y="4266565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7" name="Text 3"/>
          <p:cNvSpPr/>
          <p:nvPr/>
        </p:nvSpPr>
        <p:spPr>
          <a:xfrm>
            <a:off x="731520" y="2332990"/>
            <a:ext cx="6109970" cy="19716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4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项目2 认识自我——内在探索与成长赋能</a:t>
            </a:r>
            <a:endParaRPr lang="en-US" sz="1600" dirty="0"/>
          </a:p>
        </p:txBody>
      </p:sp>
      <p:pic>
        <p:nvPicPr>
          <p:cNvPr id="8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9" name="Image 3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1660" y="267970"/>
            <a:ext cx="4660265" cy="4178935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1695" y="872490"/>
            <a:ext cx="1038860" cy="1038860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03-d29guvsup1d2ae82ki4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1205" y="432435"/>
            <a:ext cx="3919220" cy="3878580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54845" y="4866640"/>
            <a:ext cx="2636520" cy="1991360"/>
          </a:xfrm>
          <a:prstGeom prst="rect">
            <a:avLst/>
          </a:prstGeom>
        </p:spPr>
      </p:pic>
      <p:pic>
        <p:nvPicPr>
          <p:cNvPr id="14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020000">
            <a:off x="7310120" y="827405"/>
            <a:ext cx="656590" cy="656590"/>
          </a:xfrm>
          <a:prstGeom prst="rect">
            <a:avLst/>
          </a:prstGeom>
        </p:spPr>
      </p:pic>
      <p:pic>
        <p:nvPicPr>
          <p:cNvPr id="15" name="Image 9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8495" y="6415405"/>
            <a:ext cx="5937250" cy="298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职业兴趣探索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00740" y="5506085"/>
            <a:ext cx="1038860" cy="103886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 rot="16200000">
            <a:off x="4605020" y="-728980"/>
            <a:ext cx="2981325" cy="121920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4605020" y="-5593080"/>
            <a:ext cx="2981325" cy="1219200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325" y="2687955"/>
            <a:ext cx="4548505" cy="301180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5">
            <a:alphaModFix amt="60000"/>
          </a:blip>
          <a:stretch>
            <a:fillRect/>
          </a:stretch>
        </p:blipFill>
        <p:spPr>
          <a:xfrm>
            <a:off x="1203325" y="1616710"/>
            <a:ext cx="4548505" cy="917575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1456055" y="2924810"/>
            <a:ext cx="3993515" cy="2489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霍兰德职业兴趣理论将职业兴趣分为六种类型：现实型、研究型、艺术型、社会型、企业型和传统型。每种类型都有其对应的典型活动、重视要素和职业环境，通过了解这些类型，我们可以更好地理解自己的兴趣与职业之间的匹配关系。</a:t>
            </a:r>
            <a:endParaRPr lang="en-US" sz="1600" dirty="0"/>
          </a:p>
        </p:txBody>
      </p:sp>
      <p:pic>
        <p:nvPicPr>
          <p:cNvPr id="8" name="Image 5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50000" y="2687955"/>
            <a:ext cx="4548505" cy="3011805"/>
          </a:xfrm>
          <a:prstGeom prst="rect">
            <a:avLst/>
          </a:prstGeom>
        </p:spPr>
      </p:pic>
      <p:pic>
        <p:nvPicPr>
          <p:cNvPr id="9" name="Image 6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6350000" y="1616710"/>
            <a:ext cx="4548505" cy="917575"/>
          </a:xfrm>
          <a:prstGeom prst="rect">
            <a:avLst/>
          </a:prstGeom>
        </p:spPr>
      </p:pic>
      <p:sp>
        <p:nvSpPr>
          <p:cNvPr id="10" name="Text 1"/>
          <p:cNvSpPr/>
          <p:nvPr/>
        </p:nvSpPr>
        <p:spPr>
          <a:xfrm>
            <a:off x="1391285" y="1667510"/>
            <a:ext cx="40849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霍兰德职业兴趣理论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6612255" y="2924810"/>
            <a:ext cx="3993515" cy="2133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霍兰德理论强调人职匹配的重要性。当个人的兴趣与职业环境相契合时，工作积极性和成就感会显著提高。因此，在职业选择时，我们需要考虑自己的兴趣类型，寻找与之匹配的职业环境，以实现职业发展的最佳效果。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6547485" y="1667510"/>
            <a:ext cx="417639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人职匹配的核心逻辑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霍兰德理论：六型兴趣与职业匹配</a:t>
            </a:r>
            <a:endParaRPr lang="en-US" sz="1600" dirty="0"/>
          </a:p>
        </p:txBody>
      </p:sp>
      <p:pic>
        <p:nvPicPr>
          <p:cNvPr id="14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8520000">
            <a:off x="213995" y="3516630"/>
            <a:ext cx="460375" cy="460375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8865" y="0"/>
            <a:ext cx="5029835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848360" y="3773170"/>
            <a:ext cx="5353050" cy="7505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781050" y="1331595"/>
            <a:ext cx="5353050" cy="75057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 flipV="1">
            <a:off x="-1905" y="0"/>
            <a:ext cx="7306945" cy="6858000"/>
          </a:xfrm>
          <a:prstGeom prst="round1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-1905" y="0"/>
            <a:ext cx="7306945" cy="6858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兴趣测评：96题问卷与计分指引</a:t>
            </a:r>
            <a:endParaRPr lang="en-US" sz="1600" dirty="0"/>
          </a:p>
        </p:txBody>
      </p:sp>
      <p:sp>
        <p:nvSpPr>
          <p:cNvPr id="8" name="Shape 3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9" name="Text 4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6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8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9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10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1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7" name="Text 12"/>
          <p:cNvSpPr/>
          <p:nvPr/>
        </p:nvSpPr>
        <p:spPr>
          <a:xfrm>
            <a:off x="684530" y="1990090"/>
            <a:ext cx="6149975" cy="914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通过96题标准化霍兰德职业兴趣测评问卷，我们可以对自己的职业兴趣进行科学评估。问卷设计了多种活动场景，要求参与者根据自己的喜好进行选择，从而得出个人的兴趣代码。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426085" y="1417320"/>
            <a:ext cx="528637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标准化测评问卷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781050" y="4433570"/>
            <a:ext cx="6149975" cy="914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在完成测评后，根据题目选项进行计分，得出个人的兴趣代码。通过解读兴趣代码，我们可以了解自己在六种兴趣类型中的倾向，为职业方向的选择提供科学依据。</a:t>
            </a:r>
            <a:endParaRPr lang="en-US" sz="1600" dirty="0"/>
          </a:p>
        </p:txBody>
      </p:sp>
      <p:sp>
        <p:nvSpPr>
          <p:cNvPr id="20" name="Text 15"/>
          <p:cNvSpPr/>
          <p:nvPr/>
        </p:nvSpPr>
        <p:spPr>
          <a:xfrm>
            <a:off x="142875" y="3860800"/>
            <a:ext cx="590105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计分与结果解读</a:t>
            </a:r>
            <a:endParaRPr lang="en-US" sz="1600" dirty="0"/>
          </a:p>
        </p:txBody>
      </p:sp>
      <p:pic>
        <p:nvPicPr>
          <p:cNvPr id="21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2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3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4" name="Image 6" descr="https://test-kimi-img.moonshot.cn/pub/slides/slides_tmpl/image/25-08-06-16:17:11-d29gv1sup1d2ae82kii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9360" y="5749925"/>
            <a:ext cx="2273300" cy="1117600"/>
          </a:xfrm>
          <a:prstGeom prst="rect">
            <a:avLst/>
          </a:prstGeom>
        </p:spPr>
      </p:pic>
      <p:pic>
        <p:nvPicPr>
          <p:cNvPr id="25" name="Image 7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8400" y="0"/>
            <a:ext cx="1130300" cy="1066800"/>
          </a:xfrm>
          <a:prstGeom prst="rect">
            <a:avLst/>
          </a:prstGeom>
        </p:spPr>
      </p:pic>
      <p:pic>
        <p:nvPicPr>
          <p:cNvPr id="26" name="Image 8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11328400" y="5791200"/>
            <a:ext cx="11303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9375" y="4881880"/>
            <a:ext cx="8466455" cy="1220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463165" y="3187065"/>
            <a:ext cx="8466455" cy="12204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375" y="1498600"/>
            <a:ext cx="8466455" cy="12204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290" y="1409700"/>
            <a:ext cx="1583690" cy="142684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33450" y="1698625"/>
            <a:ext cx="1232535" cy="10585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7" name="Image 4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3460" y="3075305"/>
            <a:ext cx="1583690" cy="1426845"/>
          </a:xfrm>
          <a:prstGeom prst="rect">
            <a:avLst/>
          </a:prstGeom>
        </p:spPr>
      </p:pic>
      <p:sp>
        <p:nvSpPr>
          <p:cNvPr id="8" name="Text 1"/>
          <p:cNvSpPr/>
          <p:nvPr/>
        </p:nvSpPr>
        <p:spPr>
          <a:xfrm>
            <a:off x="2461895" y="1654175"/>
            <a:ext cx="698563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兴趣是职业选择的重要参考因素，但并非唯一决定因素。在选择职业时，我们需要综合考虑兴趣、能力、价值观等多方面因素，以实现职业发展的最佳效果。</a:t>
            </a: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2461895" y="1151890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兴趣与职业选择的关系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10155555" y="3302635"/>
            <a:ext cx="1072515" cy="8397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2830195" y="3324860"/>
            <a:ext cx="6985635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职业选择中，我们可以根据兴趣类型寻找与之匹配的职业方向。例如，喜欢艺术型活动的人可以选择与艺术相关的职业，如设计师、画家等。同时，也要注意兴趣与能力的结合，避免因兴趣而忽视能力不足的问题。</a:t>
            </a:r>
            <a:endParaRPr lang="en-US" sz="1600" dirty="0"/>
          </a:p>
        </p:txBody>
      </p:sp>
      <p:pic>
        <p:nvPicPr>
          <p:cNvPr id="12" name="Image 5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740" y="4779010"/>
            <a:ext cx="1583690" cy="1426845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2832100" y="2822575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匹配策略</a:t>
            </a:r>
            <a:endParaRPr lang="en-US" sz="1600" dirty="0"/>
          </a:p>
        </p:txBody>
      </p:sp>
      <p:sp>
        <p:nvSpPr>
          <p:cNvPr id="14" name="Text 6"/>
          <p:cNvSpPr/>
          <p:nvPr/>
        </p:nvSpPr>
        <p:spPr>
          <a:xfrm>
            <a:off x="1076325" y="5008880"/>
            <a:ext cx="1072515" cy="8397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2461895" y="4995545"/>
            <a:ext cx="698563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兴趣并非一成不变，它会随着时间和经历而发生变化。因此，在职业选择中，我们要保持一定的弹性，根据实际情况调整自己的兴趣方向和职业目标。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2461895" y="4493260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弹性应用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兴趣与选择：匹配策略与弹性应用</a:t>
            </a:r>
            <a:endParaRPr lang="en-US" sz="1600" dirty="0"/>
          </a:p>
        </p:txBody>
      </p:sp>
      <p:pic>
        <p:nvPicPr>
          <p:cNvPr id="18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9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20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67465" y="6457315"/>
            <a:ext cx="791845" cy="791845"/>
          </a:xfrm>
          <a:prstGeom prst="rect">
            <a:avLst/>
          </a:prstGeom>
        </p:spPr>
      </p:pic>
      <p:pic>
        <p:nvPicPr>
          <p:cNvPr id="21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800000">
            <a:off x="10359390" y="6102350"/>
            <a:ext cx="1542415" cy="773430"/>
          </a:xfrm>
          <a:prstGeom prst="rect">
            <a:avLst/>
          </a:prstGeom>
        </p:spPr>
      </p:pic>
      <p:pic>
        <p:nvPicPr>
          <p:cNvPr id="22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9020000">
            <a:off x="10668000" y="1257935"/>
            <a:ext cx="515620" cy="515620"/>
          </a:xfrm>
          <a:prstGeom prst="rect">
            <a:avLst/>
          </a:prstGeom>
        </p:spPr>
      </p:pic>
      <p:pic>
        <p:nvPicPr>
          <p:cNvPr id="23" name="Image 11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2">
            <a:alphaModFix amt="80000"/>
          </a:blip>
          <a:stretch>
            <a:fillRect/>
          </a:stretch>
        </p:blipFill>
        <p:spPr>
          <a:xfrm>
            <a:off x="1787525" y="3957320"/>
            <a:ext cx="253365" cy="253365"/>
          </a:xfrm>
          <a:prstGeom prst="rect">
            <a:avLst/>
          </a:prstGeom>
        </p:spPr>
      </p:pic>
      <p:pic>
        <p:nvPicPr>
          <p:cNvPr id="24" name="Image 12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3">
            <a:alphaModFix amt="80000"/>
          </a:blip>
          <a:stretch>
            <a:fillRect/>
          </a:stretch>
        </p:blipFill>
        <p:spPr>
          <a:xfrm>
            <a:off x="541020" y="2988945"/>
            <a:ext cx="440055" cy="4400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1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380" y="1152525"/>
            <a:ext cx="8902700" cy="523176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88110" y="181737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请同学们闭上眼睛，想象自己在未来的职业生活中，从事着自己最感兴趣的工作。想象自己在工作中所感受到的快乐和满足，以及这份工作给自己带来的成就感。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1350010" y="147574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白日梦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388110" y="352933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回忆过去一段时间里，自己感到最幸福、最满足的时刻。思考这些时刻与自己的兴趣有什么关联，以及这些兴趣如何影响了自己的职业选择。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350010" y="318770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幸福时光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388110" y="521081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总结自己在学业、生活、社团活动等方面所表现出的爱好和兴趣。思考这些爱好如何体现了自己的兴趣类型，以及如何将这些兴趣转化为职业发展的优势。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350010" y="486918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爱好总结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——职业兴趣探索</a:t>
            </a:r>
            <a:endParaRPr lang="en-US" sz="1600" dirty="0"/>
          </a:p>
        </p:txBody>
      </p:sp>
      <p:pic>
        <p:nvPicPr>
          <p:cNvPr id="10" name="Image 1" descr="https://test-kimi-img.moonshot.cn/pub/slides/slides_tmpl/image/25-08-06-16:17:12-d29gv24up1d2ae82ki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4440" y="1138555"/>
            <a:ext cx="1017905" cy="5264150"/>
          </a:xfrm>
          <a:prstGeom prst="rect">
            <a:avLst/>
          </a:prstGeom>
        </p:spPr>
      </p:pic>
      <p:pic>
        <p:nvPicPr>
          <p:cNvPr id="11" name="Image 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140" y="2912110"/>
            <a:ext cx="5943600" cy="88900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140" y="4585335"/>
            <a:ext cx="5943600" cy="8890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454660" y="6495415"/>
            <a:ext cx="852805" cy="85280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1">
            <a:alphaModFix amt="60000"/>
          </a:blip>
          <a:stretch>
            <a:fillRect/>
          </a:stretch>
        </p:blipFill>
        <p:spPr>
          <a:xfrm>
            <a:off x="560705" y="3760470"/>
            <a:ext cx="11079480" cy="20859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560705" y="1328420"/>
            <a:ext cx="11079480" cy="208597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996565" y="1990090"/>
            <a:ext cx="82149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请同学们填写兴趣记录表，记录自己在测评中得出的兴趣代码，以及支持这些兴趣的具体事例。通过记录和分析，进一步明确自己的兴趣所在。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2954020" y="1537335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兴趣记录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3091815" y="4357370"/>
            <a:ext cx="82149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根据兴趣代码和记录的事例，初步筛选出与自己兴趣匹配的职业方向。在小组内分享自己的职业初筛结果，听取他人的意见和建议，进一步完善自己的职业选择。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3068320" y="3914140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职业初筛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——职业兴趣探索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30" y="1518285"/>
            <a:ext cx="1696085" cy="169608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430" y="3976370"/>
            <a:ext cx="1696085" cy="169608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050" y="3068955"/>
            <a:ext cx="221615" cy="22161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460" y="1424305"/>
            <a:ext cx="221615" cy="22161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4460" y="5516245"/>
            <a:ext cx="221615" cy="221615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42870" y="3871595"/>
            <a:ext cx="221615" cy="221615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7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8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020000">
            <a:off x="9798050" y="311785"/>
            <a:ext cx="656590" cy="656590"/>
          </a:xfrm>
          <a:prstGeom prst="rect">
            <a:avLst/>
          </a:prstGeom>
        </p:spPr>
      </p:pic>
      <p:pic>
        <p:nvPicPr>
          <p:cNvPr id="19" name="Image 1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9980000">
            <a:off x="8573770" y="-572135"/>
            <a:ext cx="1540510" cy="1540510"/>
          </a:xfrm>
          <a:prstGeom prst="rect">
            <a:avLst/>
          </a:prstGeom>
        </p:spPr>
      </p:pic>
      <p:pic>
        <p:nvPicPr>
          <p:cNvPr id="20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1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职业性格明晰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 rot="5400000">
            <a:off x="-2299335" y="4156710"/>
            <a:ext cx="5580380" cy="8953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r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530475"/>
            <a:ext cx="9961880" cy="35528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p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0"/>
            <a:ext cx="12192000" cy="18313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p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425" y="293370"/>
            <a:ext cx="1395730" cy="45085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443865" y="756920"/>
            <a:ext cx="95675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性格内涵与影响因素</a:t>
            </a:r>
            <a:endParaRPr lang="en-US" sz="1600" dirty="0"/>
          </a:p>
        </p:txBody>
      </p:sp>
      <p:sp>
        <p:nvSpPr>
          <p:cNvPr id="7" name="Shape 1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2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1224280" y="3368675"/>
            <a:ext cx="2781300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职业性格是个体在职业活动中表现出来的稳定态度和行为方式。它反映了个人在面对工作挑战和职业选择时的内在倾向和偏好。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12242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职业性格的定义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8158480" y="3368675"/>
            <a:ext cx="2781300" cy="1600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虽然职业性格具有一定的稳定性，但并非一成不变。通过自我反思和积极的实践，我们可以对自己的职业性格进行调整和完善，以更好地适应职业发展的需求。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81584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职业性格的可塑性</a:t>
            </a:r>
            <a:endParaRPr lang="en-US" sz="1600" dirty="0"/>
          </a:p>
        </p:txBody>
      </p:sp>
      <p:pic>
        <p:nvPicPr>
          <p:cNvPr id="13" name="Image 4" descr="https://test-kimi-img.moonshot.cn/pub/slides/slides_tmpl/image/25-08-06-16:17:12-d29gv24up1d2ae82kiq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870" y="2011680"/>
            <a:ext cx="3883025" cy="451294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4716780" y="3013075"/>
            <a:ext cx="2781300" cy="13335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职业性格的形成受到多种因素的影响，包括个人的成长经历、教育背景、家庭环境以及职业实践等。这些因素共同作用，塑造了一个人独特的职业性格。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4716780" y="22948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影响职业性格的因素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 rot="5400000">
            <a:off x="8935085" y="4085590"/>
            <a:ext cx="5580380" cy="8953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4830" y="593915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8530" y="593915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12230" y="593915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3005" y="6285865"/>
            <a:ext cx="7286625" cy="1174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0505"/>
            <a:ext cx="12191365" cy="54102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-235585" y="226060"/>
            <a:ext cx="944880" cy="47371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6680" y="1621155"/>
            <a:ext cx="5991225" cy="405130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6315" y="1619885"/>
            <a:ext cx="5991225" cy="40513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611505" y="3158490"/>
            <a:ext cx="4860290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MBTI将职业性格分为四个维度：能量指向（E/I）、获取信息（S/N）、决策方式（T/F）和生活方式（J/P）。每个维度都有两种不同的倾向，通过这四个维度的组合，可以形成16种不同的性格类型。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611505" y="19043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MBTI四个维度</a:t>
            </a:r>
            <a:endParaRPr lang="en-US" sz="1600" dirty="0"/>
          </a:p>
        </p:txBody>
      </p:sp>
      <p:sp>
        <p:nvSpPr>
          <p:cNvPr id="9" name="Shape 2"/>
          <p:cNvSpPr/>
          <p:nvPr/>
        </p:nvSpPr>
        <p:spPr>
          <a:xfrm>
            <a:off x="710565" y="276860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0" name="Text 3"/>
          <p:cNvSpPr/>
          <p:nvPr/>
        </p:nvSpPr>
        <p:spPr>
          <a:xfrm>
            <a:off x="710565" y="276860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6707505" y="3158490"/>
            <a:ext cx="4860290" cy="2133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不同的性格类型适合不同的职业环境。例如，外向型的人适合与人交往频繁的职业，如销售、公关等；而内向型的人则更适合独立完成工作的职业，如科研、写作等。了解自己的性格类型，有助于我们选择与之匹配的职业，提高职业满意度和工作效率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6680835" y="18281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性格与职业匹配</a:t>
            </a:r>
            <a:endParaRPr lang="en-US" sz="1600" dirty="0"/>
          </a:p>
        </p:txBody>
      </p:sp>
      <p:sp>
        <p:nvSpPr>
          <p:cNvPr id="13" name="Shape 6"/>
          <p:cNvSpPr/>
          <p:nvPr/>
        </p:nvSpPr>
        <p:spPr>
          <a:xfrm flipH="1">
            <a:off x="6548755" y="275971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4" name="Text 7"/>
          <p:cNvSpPr/>
          <p:nvPr/>
        </p:nvSpPr>
        <p:spPr>
          <a:xfrm>
            <a:off x="6548755" y="275971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MBTI维度：能量信息决策生活方式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51415" y="6223635"/>
            <a:ext cx="179705" cy="17970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45115" y="622363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38815" y="622363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9365" y="6223635"/>
            <a:ext cx="179705" cy="17970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3065" y="6223635"/>
            <a:ext cx="179705" cy="179705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56765" y="622363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h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200" y="1595120"/>
            <a:ext cx="5284470" cy="4522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h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" y="1595120"/>
            <a:ext cx="5283200" cy="452183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080310" y="2894306"/>
            <a:ext cx="4215624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通过93题MBTI性格测试，我们可以对自己的性格进行深入了解。测试题目涵盖了生活、工作、学习等多个方面，通过对这些问题的回答，可以得出个人的性格代码。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044961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93题性格测试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6799472" y="2894306"/>
            <a:ext cx="4215624" cy="2133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在完成测试后，根据每个维度的得分，将结果归入四个象限，从而确定个人的性格类型。通过了解自己的性格类型，我们可以更好地理解自己的行为特点和职业倾向，为职业选择提供参考。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6729384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四象限计分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性格测评：93题测试与四象限计分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790" y="6005195"/>
            <a:ext cx="1129030" cy="85280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240030" y="4361815"/>
            <a:ext cx="963930" cy="48323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0" y="4023995"/>
            <a:ext cx="384175" cy="38417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3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2239010"/>
            <a:ext cx="2011680" cy="334645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70025" y="2356485"/>
            <a:ext cx="1125220" cy="14605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96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576195" y="3487420"/>
            <a:ext cx="1377950" cy="12319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8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录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267460" y="4068445"/>
            <a:ext cx="1433195" cy="2190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CONTENTS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1257935" y="252730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7" name="Text 4"/>
          <p:cNvSpPr/>
          <p:nvPr/>
        </p:nvSpPr>
        <p:spPr>
          <a:xfrm>
            <a:off x="1257935" y="252730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4975225" y="23653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9" name="Text 6"/>
          <p:cNvSpPr/>
          <p:nvPr/>
        </p:nvSpPr>
        <p:spPr>
          <a:xfrm>
            <a:off x="4975225" y="23653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7987030" y="252730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1" name="Text 8"/>
          <p:cNvSpPr/>
          <p:nvPr/>
        </p:nvSpPr>
        <p:spPr>
          <a:xfrm>
            <a:off x="7987030" y="252730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1257935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3" name="Text 10"/>
          <p:cNvSpPr/>
          <p:nvPr/>
        </p:nvSpPr>
        <p:spPr>
          <a:xfrm>
            <a:off x="1257935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5213350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5" name="Text 12"/>
          <p:cNvSpPr/>
          <p:nvPr/>
        </p:nvSpPr>
        <p:spPr>
          <a:xfrm>
            <a:off x="5213350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6" name="Image 1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2919095" y="3317875"/>
            <a:ext cx="810260" cy="810260"/>
          </a:xfrm>
          <a:prstGeom prst="rect">
            <a:avLst/>
          </a:prstGeom>
        </p:spPr>
      </p:pic>
      <p:sp>
        <p:nvSpPr>
          <p:cNvPr id="17" name="Shape 13"/>
          <p:cNvSpPr/>
          <p:nvPr/>
        </p:nvSpPr>
        <p:spPr>
          <a:xfrm>
            <a:off x="7920355" y="45370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8" name="Text 14"/>
          <p:cNvSpPr/>
          <p:nvPr/>
        </p:nvSpPr>
        <p:spPr>
          <a:xfrm>
            <a:off x="7920355" y="45370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9" name="Image 2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2230" y="635"/>
            <a:ext cx="2981325" cy="6943725"/>
          </a:xfrm>
          <a:prstGeom prst="rect">
            <a:avLst/>
          </a:prstGeom>
        </p:spPr>
      </p:pic>
      <p:pic>
        <p:nvPicPr>
          <p:cNvPr id="20" name="Image 3" descr="https://test-kimi-img.moonshot.cn/pub/slides/slides_tmpl/image/25-08-06-16:17:03-d29guvsup1d2ae82ki3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785" y="423545"/>
            <a:ext cx="2482850" cy="4220210"/>
          </a:xfrm>
          <a:prstGeom prst="rect">
            <a:avLst/>
          </a:prstGeom>
        </p:spPr>
      </p:pic>
      <p:pic>
        <p:nvPicPr>
          <p:cNvPr id="21" name="Image 4" descr="https://test-kimi-img.moonshot.cn/pub/slides/slides_tmpl/image/25-08-06-16:17:03-d29guvsup1d2ae82ki5g.jp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100" y="553085"/>
            <a:ext cx="2266950" cy="3970655"/>
          </a:xfrm>
          <a:prstGeom prst="rect">
            <a:avLst/>
          </a:prstGeom>
        </p:spPr>
      </p:pic>
      <p:pic>
        <p:nvPicPr>
          <p:cNvPr id="22" name="Image 5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680" y="3242310"/>
            <a:ext cx="1875790" cy="2873375"/>
          </a:xfrm>
          <a:prstGeom prst="rect">
            <a:avLst/>
          </a:prstGeom>
        </p:spPr>
      </p:pic>
      <p:sp>
        <p:nvSpPr>
          <p:cNvPr id="23" name="Text 15"/>
          <p:cNvSpPr/>
          <p:nvPr/>
        </p:nvSpPr>
        <p:spPr>
          <a:xfrm>
            <a:off x="1240155" y="3423920"/>
            <a:ext cx="1517015" cy="247269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 vert="eaVert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8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pic>
        <p:nvPicPr>
          <p:cNvPr id="24" name="Image 6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2805" y="756920"/>
            <a:ext cx="775335" cy="775335"/>
          </a:xfrm>
          <a:prstGeom prst="rect">
            <a:avLst/>
          </a:prstGeom>
        </p:spPr>
      </p:pic>
      <p:pic>
        <p:nvPicPr>
          <p:cNvPr id="25" name="Image 7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8">
            <a:alphaModFix amt="20000"/>
          </a:blip>
          <a:stretch>
            <a:fillRect/>
          </a:stretch>
        </p:blipFill>
        <p:spPr>
          <a:xfrm>
            <a:off x="5662930" y="1480185"/>
            <a:ext cx="2362200" cy="38100"/>
          </a:xfrm>
          <a:prstGeom prst="rect">
            <a:avLst/>
          </a:prstGeom>
        </p:spPr>
      </p:pic>
      <p:sp>
        <p:nvSpPr>
          <p:cNvPr id="26" name="Text 16"/>
          <p:cNvSpPr/>
          <p:nvPr/>
        </p:nvSpPr>
        <p:spPr>
          <a:xfrm>
            <a:off x="5577205" y="840105"/>
            <a:ext cx="4704715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项目导语与目标</a:t>
            </a:r>
            <a:endParaRPr lang="en-US" sz="1600" dirty="0"/>
          </a:p>
        </p:txBody>
      </p:sp>
      <p:pic>
        <p:nvPicPr>
          <p:cNvPr id="27" name="Image 8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62805" y="1873885"/>
            <a:ext cx="780415" cy="780415"/>
          </a:xfrm>
          <a:prstGeom prst="rect">
            <a:avLst/>
          </a:prstGeom>
        </p:spPr>
      </p:pic>
      <p:pic>
        <p:nvPicPr>
          <p:cNvPr id="28" name="Image 9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0">
            <a:alphaModFix amt="20000"/>
          </a:blip>
          <a:stretch>
            <a:fillRect/>
          </a:stretch>
        </p:blipFill>
        <p:spPr>
          <a:xfrm>
            <a:off x="5701030" y="2611120"/>
            <a:ext cx="2362200" cy="38100"/>
          </a:xfrm>
          <a:prstGeom prst="rect">
            <a:avLst/>
          </a:prstGeom>
        </p:spPr>
      </p:pic>
      <p:sp>
        <p:nvSpPr>
          <p:cNvPr id="29" name="Text 17"/>
          <p:cNvSpPr/>
          <p:nvPr/>
        </p:nvSpPr>
        <p:spPr>
          <a:xfrm>
            <a:off x="5561965" y="2023110"/>
            <a:ext cx="4850130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情景导入：郝景芳的多元人生</a:t>
            </a:r>
            <a:endParaRPr lang="en-US" sz="1600" dirty="0"/>
          </a:p>
        </p:txBody>
      </p:sp>
      <p:pic>
        <p:nvPicPr>
          <p:cNvPr id="30" name="Image 10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62805" y="3089275"/>
            <a:ext cx="793750" cy="793750"/>
          </a:xfrm>
          <a:prstGeom prst="rect">
            <a:avLst/>
          </a:prstGeom>
        </p:spPr>
      </p:pic>
      <p:pic>
        <p:nvPicPr>
          <p:cNvPr id="31" name="Image 11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2">
            <a:alphaModFix amt="20000"/>
          </a:blip>
          <a:stretch>
            <a:fillRect/>
          </a:stretch>
        </p:blipFill>
        <p:spPr>
          <a:xfrm>
            <a:off x="5701030" y="3822065"/>
            <a:ext cx="2362200" cy="38100"/>
          </a:xfrm>
          <a:prstGeom prst="rect">
            <a:avLst/>
          </a:prstGeom>
        </p:spPr>
      </p:pic>
      <p:sp>
        <p:nvSpPr>
          <p:cNvPr id="32" name="Text 18"/>
          <p:cNvSpPr/>
          <p:nvPr/>
        </p:nvSpPr>
        <p:spPr>
          <a:xfrm>
            <a:off x="5608320" y="3228975"/>
            <a:ext cx="4171950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职业兴趣探索</a:t>
            </a:r>
            <a:endParaRPr lang="en-US" sz="1600" dirty="0"/>
          </a:p>
        </p:txBody>
      </p:sp>
      <p:pic>
        <p:nvPicPr>
          <p:cNvPr id="33" name="Image 12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06620" y="4255770"/>
            <a:ext cx="782320" cy="782320"/>
          </a:xfrm>
          <a:prstGeom prst="rect">
            <a:avLst/>
          </a:prstGeom>
        </p:spPr>
      </p:pic>
      <p:pic>
        <p:nvPicPr>
          <p:cNvPr id="34" name="Image 13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4">
            <a:alphaModFix amt="20000"/>
          </a:blip>
          <a:stretch>
            <a:fillRect/>
          </a:stretch>
        </p:blipFill>
        <p:spPr>
          <a:xfrm>
            <a:off x="5704205" y="4958715"/>
            <a:ext cx="2362200" cy="38100"/>
          </a:xfrm>
          <a:prstGeom prst="rect">
            <a:avLst/>
          </a:prstGeom>
        </p:spPr>
      </p:pic>
      <p:pic>
        <p:nvPicPr>
          <p:cNvPr id="35" name="Image 14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06620" y="5375275"/>
            <a:ext cx="795655" cy="795655"/>
          </a:xfrm>
          <a:prstGeom prst="rect">
            <a:avLst/>
          </a:prstGeom>
        </p:spPr>
      </p:pic>
      <p:pic>
        <p:nvPicPr>
          <p:cNvPr id="36" name="Image 15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6">
            <a:alphaModFix amt="20000"/>
          </a:blip>
          <a:stretch>
            <a:fillRect/>
          </a:stretch>
        </p:blipFill>
        <p:spPr>
          <a:xfrm>
            <a:off x="5704205" y="6097270"/>
            <a:ext cx="2362200" cy="38100"/>
          </a:xfrm>
          <a:prstGeom prst="rect">
            <a:avLst/>
          </a:prstGeom>
        </p:spPr>
      </p:pic>
      <p:sp>
        <p:nvSpPr>
          <p:cNvPr id="37" name="Text 19"/>
          <p:cNvSpPr/>
          <p:nvPr/>
        </p:nvSpPr>
        <p:spPr>
          <a:xfrm>
            <a:off x="5628005" y="4444365"/>
            <a:ext cx="3714750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职业性格明晰</a:t>
            </a:r>
            <a:endParaRPr lang="en-US" sz="1600" dirty="0"/>
          </a:p>
        </p:txBody>
      </p:sp>
      <p:sp>
        <p:nvSpPr>
          <p:cNvPr id="38" name="Text 20"/>
          <p:cNvSpPr/>
          <p:nvPr/>
        </p:nvSpPr>
        <p:spPr>
          <a:xfrm>
            <a:off x="5616575" y="5562600"/>
            <a:ext cx="4171315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职业能力梳理</a:t>
            </a:r>
            <a:endParaRPr lang="en-US" sz="1600" dirty="0"/>
          </a:p>
        </p:txBody>
      </p:sp>
      <p:pic>
        <p:nvPicPr>
          <p:cNvPr id="39" name="Image 1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6200000">
            <a:off x="-398780" y="5615940"/>
            <a:ext cx="1542415" cy="773430"/>
          </a:xfrm>
          <a:prstGeom prst="rect">
            <a:avLst/>
          </a:prstGeom>
        </p:spPr>
      </p:pic>
      <p:pic>
        <p:nvPicPr>
          <p:cNvPr id="40" name="Image 1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8">
            <a:alphaModFix amt="80000"/>
          </a:blip>
          <a:stretch>
            <a:fillRect/>
          </a:stretch>
        </p:blipFill>
        <p:spPr>
          <a:xfrm>
            <a:off x="206375" y="5161280"/>
            <a:ext cx="553085" cy="553085"/>
          </a:xfrm>
          <a:prstGeom prst="rect">
            <a:avLst/>
          </a:prstGeom>
        </p:spPr>
      </p:pic>
      <p:pic>
        <p:nvPicPr>
          <p:cNvPr id="41" name="Image 18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flipH="1" flipV="1">
            <a:off x="11174730" y="-398780"/>
            <a:ext cx="1540510" cy="1540510"/>
          </a:xfrm>
          <a:prstGeom prst="rect">
            <a:avLst/>
          </a:prstGeom>
        </p:spPr>
      </p:pic>
      <p:pic>
        <p:nvPicPr>
          <p:cNvPr id="42" name="Image 19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flipH="1" flipV="1" rot="19020000">
            <a:off x="10904220" y="422910"/>
            <a:ext cx="656590" cy="656590"/>
          </a:xfrm>
          <a:prstGeom prst="rect">
            <a:avLst/>
          </a:prstGeom>
        </p:spPr>
      </p:pic>
      <p:pic>
        <p:nvPicPr>
          <p:cNvPr id="43" name="Image 20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flipH="1">
            <a:off x="5909945" y="6614160"/>
            <a:ext cx="5943600" cy="88900"/>
          </a:xfrm>
          <a:prstGeom prst="rect">
            <a:avLst/>
          </a:prstGeom>
        </p:spPr>
      </p:pic>
      <p:sp>
        <p:nvSpPr>
          <p:cNvPr id="44" name="Text 21"/>
          <p:cNvSpPr/>
          <p:nvPr/>
        </p:nvSpPr>
        <p:spPr>
          <a:xfrm>
            <a:off x="4748530" y="85915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45" name="Text 22"/>
          <p:cNvSpPr/>
          <p:nvPr/>
        </p:nvSpPr>
        <p:spPr>
          <a:xfrm>
            <a:off x="4739005" y="197675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46" name="Text 23"/>
          <p:cNvSpPr/>
          <p:nvPr/>
        </p:nvSpPr>
        <p:spPr>
          <a:xfrm>
            <a:off x="4719955" y="319214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47" name="Text 24"/>
          <p:cNvSpPr/>
          <p:nvPr/>
        </p:nvSpPr>
        <p:spPr>
          <a:xfrm>
            <a:off x="4762500" y="436880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48" name="Text 25"/>
          <p:cNvSpPr/>
          <p:nvPr/>
        </p:nvSpPr>
        <p:spPr>
          <a:xfrm>
            <a:off x="4772025" y="549973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1807845"/>
            <a:ext cx="5991225" cy="40513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106805" y="3370580"/>
            <a:ext cx="5215890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请同学们根据自己的性格代码，对照16型人格职业表，找出与自己性格匹配的职业方向。思考这些职业方向与自己的兴趣和能力是否相符。</a:t>
            </a:r>
            <a:endParaRPr lang="en-US" sz="1600" dirty="0"/>
          </a:p>
        </p:txBody>
      </p:sp>
      <p:pic>
        <p:nvPicPr>
          <p:cNvPr id="5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045" y="635"/>
            <a:ext cx="4719320" cy="6857365"/>
          </a:xfrm>
          <a:prstGeom prst="rect">
            <a:avLst/>
          </a:prstGeom>
        </p:spPr>
      </p:pic>
      <p:pic>
        <p:nvPicPr>
          <p:cNvPr id="6" name="Image 3" descr="https://test-kimi-img.moonshot.cn/pub/slides/slides_tmpl/image/25-08-06-16:17:12-d29gv24up1d2ae82kin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2045" y="1156335"/>
            <a:ext cx="4724400" cy="920750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1097598" y="1985328"/>
            <a:ext cx="5216400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性格代码与职业方向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7773670" y="2154555"/>
            <a:ext cx="3424555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在小组内分享自己的性格代码和职业匹配结果，讨论不同性格类型在职业选择中的优势和挑战。通过交流和讨论，进一步明确自己的职业定位。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7773670" y="1155700"/>
            <a:ext cx="34245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小组讨论与分享</a:t>
            </a:r>
            <a:endParaRPr lang="en-US" sz="1600" dirty="0"/>
          </a:p>
        </p:txBody>
      </p:sp>
      <p:sp>
        <p:nvSpPr>
          <p:cNvPr id="10" name="Shape 4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5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6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7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8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9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0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7" name="Text 11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Shape 12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9" name="Text 13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——MBTI性格测试</a:t>
            </a:r>
            <a:endParaRPr lang="en-US" sz="1600" dirty="0"/>
          </a:p>
        </p:txBody>
      </p:sp>
      <p:pic>
        <p:nvPicPr>
          <p:cNvPr id="20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188085" y="2863850"/>
            <a:ext cx="5283200" cy="79375"/>
          </a:xfrm>
          <a:prstGeom prst="rect">
            <a:avLst/>
          </a:prstGeom>
        </p:spPr>
      </p:pic>
      <p:pic>
        <p:nvPicPr>
          <p:cNvPr id="2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2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  <p:pic>
        <p:nvPicPr>
          <p:cNvPr id="23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360" y="1390015"/>
            <a:ext cx="179705" cy="179705"/>
          </a:xfrm>
          <a:prstGeom prst="rect">
            <a:avLst/>
          </a:prstGeom>
        </p:spPr>
      </p:pic>
      <p:pic>
        <p:nvPicPr>
          <p:cNvPr id="24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2060" y="1390015"/>
            <a:ext cx="179705" cy="179705"/>
          </a:xfrm>
          <a:prstGeom prst="rect">
            <a:avLst/>
          </a:prstGeom>
        </p:spPr>
      </p:pic>
      <p:pic>
        <p:nvPicPr>
          <p:cNvPr id="25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35760" y="1390015"/>
            <a:ext cx="179705" cy="179705"/>
          </a:xfrm>
          <a:prstGeom prst="rect">
            <a:avLst/>
          </a:prstGeom>
        </p:spPr>
      </p:pic>
      <p:pic>
        <p:nvPicPr>
          <p:cNvPr id="26" name="Image 10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职业能力梳理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3565" y="728345"/>
            <a:ext cx="3434080" cy="4870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685" y="1011555"/>
            <a:ext cx="3434080" cy="48704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55" y="1285875"/>
            <a:ext cx="3434080" cy="48704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32628" y="3153002"/>
            <a:ext cx="2856064" cy="2235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专业知识技能是指与特定职业领域直接相关的知识和技能。例如，医生需要掌握医学知识和临床技能，工程师需要具备工程设计和计算能力。这些技能是从事相关职业的基础，需要通过专业学习和实践来不断提升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931945" y="232050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专业知识技能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4658760" y="2893378"/>
            <a:ext cx="2856064" cy="1676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可迁移技能是指可以在不同职业领域通用的技能，如沟通能力、团队合作能力、问题解决能力等。这些技能不受特定职业限制，对于个人的职业发展具有重要意义。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4658077" y="2060878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可迁移技能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8384893" y="2633753"/>
            <a:ext cx="2856064" cy="2235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我管理技能是指个人对自己的行为、情绪和时间等方面的管理能力。良好的自我管理能力有助于提高工作效率，增强职业竞争力。例如，时间管理能力可以帮助我们合理安排工作和学习时间，提高工作和学习效率。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8384210" y="180125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自我管理技能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能力三层次：知识可迁移与自我管理</a:t>
            </a:r>
            <a:endParaRPr lang="en-US" sz="1600" dirty="0"/>
          </a:p>
        </p:txBody>
      </p:sp>
      <p:pic>
        <p:nvPicPr>
          <p:cNvPr id="12" name="Image 3" descr="https://test-kimi-img.moonshot.cn/pub/slides/slides_tmpl/image/25-08-06-16:17:03-d29guvsup1d2ae82ki2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0" y="6391910"/>
            <a:ext cx="12192000" cy="183134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705" y="1561465"/>
            <a:ext cx="633730" cy="63373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982345" y="1622425"/>
            <a:ext cx="55753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15" name="Image 5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5985" y="1300480"/>
            <a:ext cx="633730" cy="633730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4719955" y="1361440"/>
            <a:ext cx="743585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6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0265" y="1010920"/>
            <a:ext cx="633730" cy="633730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8466455" y="1071880"/>
            <a:ext cx="137287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3985" y="1382395"/>
            <a:ext cx="4921885" cy="40271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85" y="1382395"/>
            <a:ext cx="4921885" cy="402717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86510" y="2506345"/>
            <a:ext cx="4392295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职业能力是个人在职业活动中完成工作任务、实现职业目标的重要保障。它直接影响着个人的工作效率和工作质量，是职业发展的关键因素。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24968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职业能力的重要性</a:t>
            </a: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67246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7" name="Text 3"/>
          <p:cNvSpPr/>
          <p:nvPr/>
        </p:nvSpPr>
        <p:spPr>
          <a:xfrm>
            <a:off x="67246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6777990" y="2506345"/>
            <a:ext cx="4392295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职业能力不仅有助于个人在职场上取得成功，还能提升个人的职业满意度和幸福感。通过不断提升职业能力，我们可以更好地适应职业发展的需求，实现个人价值。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674116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职业能力的价值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616394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11" name="Text 7"/>
          <p:cNvSpPr/>
          <p:nvPr/>
        </p:nvSpPr>
        <p:spPr>
          <a:xfrm>
            <a:off x="616394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职业能力价值：钥匙保障基石关键</a:t>
            </a:r>
            <a:endParaRPr lang="en-US" sz="1600" dirty="0"/>
          </a:p>
        </p:txBody>
      </p:sp>
      <p:pic>
        <p:nvPicPr>
          <p:cNvPr id="13" name="Image 2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" y="4707255"/>
            <a:ext cx="1104900" cy="1104900"/>
          </a:xfrm>
          <a:prstGeom prst="rect">
            <a:avLst/>
          </a:prstGeom>
        </p:spPr>
      </p:pic>
      <p:pic>
        <p:nvPicPr>
          <p:cNvPr id="14" name="Image 3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965" y="4707255"/>
            <a:ext cx="1104900" cy="1104900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821690" y="4956810"/>
            <a:ext cx="779780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6173470" y="4961890"/>
            <a:ext cx="1208405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0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1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2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7760" y="6214745"/>
            <a:ext cx="179705" cy="179705"/>
          </a:xfrm>
          <a:prstGeom prst="rect">
            <a:avLst/>
          </a:prstGeom>
        </p:spPr>
      </p:pic>
      <p:pic>
        <p:nvPicPr>
          <p:cNvPr id="23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01460" y="6214745"/>
            <a:ext cx="179705" cy="179705"/>
          </a:xfrm>
          <a:prstGeom prst="rect">
            <a:avLst/>
          </a:prstGeom>
        </p:spPr>
      </p:pic>
      <p:pic>
        <p:nvPicPr>
          <p:cNvPr id="24" name="Image 11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95160" y="6214745"/>
            <a:ext cx="179705" cy="179705"/>
          </a:xfrm>
          <a:prstGeom prst="rect">
            <a:avLst/>
          </a:prstGeom>
        </p:spPr>
      </p:pic>
      <p:pic>
        <p:nvPicPr>
          <p:cNvPr id="25" name="Image 1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26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467465" y="6457315"/>
            <a:ext cx="791845" cy="791845"/>
          </a:xfrm>
          <a:prstGeom prst="rect">
            <a:avLst/>
          </a:prstGeom>
        </p:spPr>
      </p:pic>
      <p:pic>
        <p:nvPicPr>
          <p:cNvPr id="27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10359390" y="6102350"/>
            <a:ext cx="1542415" cy="773430"/>
          </a:xfrm>
          <a:prstGeom prst="rect">
            <a:avLst/>
          </a:prstGeom>
        </p:spPr>
      </p:pic>
      <p:pic>
        <p:nvPicPr>
          <p:cNvPr id="28" name="Image 1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9020000">
            <a:off x="10668000" y="517525"/>
            <a:ext cx="515620" cy="515620"/>
          </a:xfrm>
          <a:prstGeom prst="rect">
            <a:avLst/>
          </a:prstGeom>
        </p:spPr>
      </p:pic>
      <p:pic>
        <p:nvPicPr>
          <p:cNvPr id="29" name="Image 1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7">
            <a:alphaModFix amt="80000"/>
          </a:blip>
          <a:stretch>
            <a:fillRect/>
          </a:stretch>
        </p:blipFill>
        <p:spPr>
          <a:xfrm>
            <a:off x="204470" y="4153535"/>
            <a:ext cx="253365" cy="253365"/>
          </a:xfrm>
          <a:prstGeom prst="rect">
            <a:avLst/>
          </a:prstGeom>
        </p:spPr>
      </p:pic>
      <p:pic>
        <p:nvPicPr>
          <p:cNvPr id="30" name="Image 1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8">
            <a:alphaModFix amt="80000"/>
          </a:blip>
          <a:stretch>
            <a:fillRect/>
          </a:stretch>
        </p:blipFill>
        <p:spPr>
          <a:xfrm>
            <a:off x="541020" y="2988945"/>
            <a:ext cx="440055" cy="4400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00740" y="5506085"/>
            <a:ext cx="1038860" cy="103886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 rot="16200000">
            <a:off x="4605020" y="-728980"/>
            <a:ext cx="2981325" cy="121920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4605020" y="-5593080"/>
            <a:ext cx="2981325" cy="1219200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325" y="2687955"/>
            <a:ext cx="4548505" cy="301180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5">
            <a:alphaModFix amt="60000"/>
          </a:blip>
          <a:stretch>
            <a:fillRect/>
          </a:stretch>
        </p:blipFill>
        <p:spPr>
          <a:xfrm>
            <a:off x="1203325" y="1616710"/>
            <a:ext cx="4548505" cy="917575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1456055" y="2924810"/>
            <a:ext cx="3993515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学校教育为学生提供了系统的专业知识和技能培养。通过优化课程体系、加强实践教学和提升教师素质，学校可以帮助学生打下坚实的职业能力基础。</a:t>
            </a:r>
            <a:endParaRPr lang="en-US" sz="1600" dirty="0"/>
          </a:p>
        </p:txBody>
      </p:sp>
      <p:pic>
        <p:nvPicPr>
          <p:cNvPr id="8" name="Image 5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50000" y="2687955"/>
            <a:ext cx="4548505" cy="3011805"/>
          </a:xfrm>
          <a:prstGeom prst="rect">
            <a:avLst/>
          </a:prstGeom>
        </p:spPr>
      </p:pic>
      <p:pic>
        <p:nvPicPr>
          <p:cNvPr id="9" name="Image 6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6350000" y="1616710"/>
            <a:ext cx="4548505" cy="917575"/>
          </a:xfrm>
          <a:prstGeom prst="rect">
            <a:avLst/>
          </a:prstGeom>
        </p:spPr>
      </p:pic>
      <p:sp>
        <p:nvSpPr>
          <p:cNvPr id="10" name="Text 1"/>
          <p:cNvSpPr/>
          <p:nvPr/>
        </p:nvSpPr>
        <p:spPr>
          <a:xfrm>
            <a:off x="1391285" y="1667510"/>
            <a:ext cx="40849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学校教育的作用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6612255" y="2924810"/>
            <a:ext cx="3993515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校企合作为学生提供了实践机会和职业指导。通过开展订单培养、共建实训基地和产学研合作，学生可以更好地了解职业需求，提升职业能力。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6547485" y="1667510"/>
            <a:ext cx="417639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校企合作的优势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能力提升路径：学校企业学生三方协同</a:t>
            </a:r>
            <a:endParaRPr lang="en-US" sz="1600" dirty="0"/>
          </a:p>
        </p:txBody>
      </p:sp>
      <p:pic>
        <p:nvPicPr>
          <p:cNvPr id="14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8520000">
            <a:off x="213995" y="3516630"/>
            <a:ext cx="460375" cy="460375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241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rot="16200000">
            <a:off x="-235585" y="227965"/>
            <a:ext cx="944880" cy="4737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26050"/>
            <a:ext cx="12192000" cy="163195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9055" y="2236470"/>
            <a:ext cx="4582160" cy="296481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1495" y="1764030"/>
            <a:ext cx="1104900" cy="11049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948055" y="3655060"/>
            <a:ext cx="2796540" cy="1016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在讲述成就故事时，首先要明确故事的背景。包括事件发生的时间、地点、人物等基本信息，为听众提供一个清晰的场景。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947420" y="300926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背景</a:t>
            </a:r>
            <a:endParaRPr lang="en-US" sz="1600" dirty="0"/>
          </a:p>
        </p:txBody>
      </p:sp>
      <p:pic>
        <p:nvPicPr>
          <p:cNvPr id="9" name="Image 5" descr="https://test-kimi-img.moonshot.cn/pub/slides/slides_tmpl/image/25-08-06-16:17:12-d29gv24up1d2ae82kit0.sv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0" r="-50" t="644" b="644"/>
          <a:stretch/>
        </p:blipFill>
        <p:spPr>
          <a:xfrm>
            <a:off x="2058035" y="2012950"/>
            <a:ext cx="577215" cy="57023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7275195" y="2236470"/>
            <a:ext cx="4582160" cy="2964815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3643630" y="2236470"/>
            <a:ext cx="4582160" cy="296481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10835" y="1764030"/>
            <a:ext cx="1104900" cy="1104900"/>
          </a:xfrm>
          <a:prstGeom prst="rect">
            <a:avLst/>
          </a:prstGeom>
        </p:spPr>
      </p:pic>
      <p:sp>
        <p:nvSpPr>
          <p:cNvPr id="13" name="Text 2"/>
          <p:cNvSpPr/>
          <p:nvPr/>
        </p:nvSpPr>
        <p:spPr>
          <a:xfrm>
            <a:off x="4567555" y="3665220"/>
            <a:ext cx="2796540" cy="1524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在故事中，要描述自己在实现目标过程中遇到的困难和挑战。这些障碍可以是技术难题、资源限制或人际关系问题等。通过描述障碍，可以突出自己的能力和解决问题的能力。</a:t>
            </a:r>
            <a:endParaRPr lang="en-US" sz="1600" dirty="0"/>
          </a:p>
        </p:txBody>
      </p:sp>
      <p:sp>
        <p:nvSpPr>
          <p:cNvPr id="14" name="Text 3"/>
          <p:cNvSpPr/>
          <p:nvPr/>
        </p:nvSpPr>
        <p:spPr>
          <a:xfrm>
            <a:off x="4566920" y="301942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障碍</a:t>
            </a:r>
            <a:endParaRPr lang="en-US" sz="1600" dirty="0"/>
          </a:p>
        </p:txBody>
      </p:sp>
      <p:pic>
        <p:nvPicPr>
          <p:cNvPr id="15" name="Image 9" descr="https://test-kimi-img.moonshot.cn/pub/slides/slides_tmpl/image/25-08-06-16:17:12-d29gv24up1d2ae82kis0.png">    </p:cNvPr>
          <p:cNvPicPr>
            <a:picLocks noChangeAspect="1"/>
          </p:cNvPicPr>
          <p:nvPr/>
        </p:nvPicPr>
        <p:blipFill>
          <a:blip r:embed="rId11"/>
          <a:srcRect l="59" r="59" t="-59" b="59"/>
          <a:stretch/>
        </p:blipFill>
        <p:spPr>
          <a:xfrm>
            <a:off x="5677535" y="2012950"/>
            <a:ext cx="577215" cy="570230"/>
          </a:xfrm>
          <a:prstGeom prst="rect">
            <a:avLst/>
          </a:prstGeom>
        </p:spPr>
      </p:pic>
      <p:pic>
        <p:nvPicPr>
          <p:cNvPr id="16" name="Image 10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0175" y="1764030"/>
            <a:ext cx="1104900" cy="1104900"/>
          </a:xfrm>
          <a:prstGeom prst="rect">
            <a:avLst/>
          </a:prstGeom>
        </p:spPr>
      </p:pic>
      <p:sp>
        <p:nvSpPr>
          <p:cNvPr id="17" name="Text 4"/>
          <p:cNvSpPr/>
          <p:nvPr/>
        </p:nvSpPr>
        <p:spPr>
          <a:xfrm>
            <a:off x="8187690" y="3665220"/>
            <a:ext cx="2796540" cy="1270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接下来，要详细阐述自己为克服障碍所采取的行动，以及这些行动所带来的结果。通过具体的行动和结果，展示自己的核心能力和价值。</a:t>
            </a:r>
            <a:endParaRPr lang="en-US" sz="1600" dirty="0"/>
          </a:p>
        </p:txBody>
      </p:sp>
      <p:sp>
        <p:nvSpPr>
          <p:cNvPr id="18" name="Text 5"/>
          <p:cNvSpPr/>
          <p:nvPr/>
        </p:nvSpPr>
        <p:spPr>
          <a:xfrm>
            <a:off x="8187055" y="301942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行动与结果</a:t>
            </a:r>
            <a:endParaRPr lang="en-US" sz="1600" dirty="0"/>
          </a:p>
        </p:txBody>
      </p:sp>
      <p:pic>
        <p:nvPicPr>
          <p:cNvPr id="19" name="Image 11" descr="https://test-kimi-img.moonshot.cn/pub/slides/slides_tmpl/image/25-08-06-16:17:12-d29gv24up1d2ae82kisg.png">    </p:cNvPr>
          <p:cNvPicPr>
            <a:picLocks noChangeAspect="1"/>
          </p:cNvPicPr>
          <p:nvPr/>
        </p:nvPicPr>
        <p:blipFill>
          <a:blip r:embed="rId13"/>
          <a:srcRect l="59" r="59" t="-59" b="59"/>
          <a:stretch/>
        </p:blipFill>
        <p:spPr>
          <a:xfrm>
            <a:off x="9297670" y="2012950"/>
            <a:ext cx="577215" cy="570230"/>
          </a:xfrm>
          <a:prstGeom prst="rect">
            <a:avLst/>
          </a:prstGeom>
        </p:spPr>
      </p:pic>
      <p:sp>
        <p:nvSpPr>
          <p:cNvPr id="20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成就故事法：五步提炼核心能力</a:t>
            </a:r>
            <a:endParaRPr lang="en-US" sz="1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4599940"/>
            <a:ext cx="9048750" cy="145288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9445" y="4591685"/>
            <a:ext cx="91440" cy="145288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5" y="2940050"/>
            <a:ext cx="9048750" cy="145288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39445" y="2940050"/>
            <a:ext cx="91440" cy="145288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445" y="1240155"/>
            <a:ext cx="9048750" cy="1452880"/>
          </a:xfrm>
          <a:prstGeom prst="rect">
            <a:avLst/>
          </a:prstGeom>
        </p:spPr>
      </p:pic>
      <p:sp>
        <p:nvSpPr>
          <p:cNvPr id="7" name="Shape 0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1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905510" y="1734185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请同学们回忆自己在过去的学习、生活或工作中取得的成就事件，选择一个最具代表性的事件进行分享。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853440" y="1357630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选择成就事件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905510" y="3385820"/>
            <a:ext cx="879856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根据成就故事法的五个步骤，撰写自己的成就故事。包括事件的背景、遇到的障碍、采取的行动、取得的结果以及体现的能力。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853440" y="300926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撰写成就故事</a:t>
            </a:r>
            <a:endParaRPr lang="en-US" sz="1600" dirty="0"/>
          </a:p>
        </p:txBody>
      </p:sp>
      <p:sp>
        <p:nvSpPr>
          <p:cNvPr id="13" name="Text 6"/>
          <p:cNvSpPr/>
          <p:nvPr/>
        </p:nvSpPr>
        <p:spPr>
          <a:xfrm>
            <a:off x="905510" y="5029200"/>
            <a:ext cx="879856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在小组内分享自己的成就故事，听取他人的意见和建议。通过讨论，进一步完善自己的故事，挖掘自己的核心能力。</a:t>
            </a:r>
            <a:endParaRPr lang="en-US" sz="1600" dirty="0"/>
          </a:p>
        </p:txBody>
      </p:sp>
      <p:sp>
        <p:nvSpPr>
          <p:cNvPr id="14" name="Text 7"/>
          <p:cNvSpPr/>
          <p:nvPr/>
        </p:nvSpPr>
        <p:spPr>
          <a:xfrm>
            <a:off x="853440" y="465264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小组分享与讨论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——撰写个人成就故事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9445" y="1240155"/>
            <a:ext cx="91440" cy="1452880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12-d29gv24up1d2ae82ki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83800" y="0"/>
            <a:ext cx="2014220" cy="6858000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77780" y="5336540"/>
            <a:ext cx="2014220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3005" y="6285865"/>
            <a:ext cx="7286625" cy="1174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0505"/>
            <a:ext cx="12191365" cy="54102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-235585" y="226060"/>
            <a:ext cx="944880" cy="47371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6680" y="1621155"/>
            <a:ext cx="5991225" cy="405130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6315" y="1619885"/>
            <a:ext cx="5991225" cy="40513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611505" y="3158490"/>
            <a:ext cx="4860290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请同学们根据自己的成就故事，列出自己的能力清单。包括专业知识技能、可迁移技能和自我管理技能。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611505" y="19043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能力清单</a:t>
            </a:r>
            <a:endParaRPr lang="en-US" sz="1600" dirty="0"/>
          </a:p>
        </p:txBody>
      </p:sp>
      <p:sp>
        <p:nvSpPr>
          <p:cNvPr id="9" name="Shape 2"/>
          <p:cNvSpPr/>
          <p:nvPr/>
        </p:nvSpPr>
        <p:spPr>
          <a:xfrm>
            <a:off x="710565" y="276860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0" name="Text 3"/>
          <p:cNvSpPr/>
          <p:nvPr/>
        </p:nvSpPr>
        <p:spPr>
          <a:xfrm>
            <a:off x="710565" y="276860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6707505" y="3158490"/>
            <a:ext cx="4860290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根据能力清单，制定自己的能力提升计划。计划应包括短期和长期目标，以及实现这些目标的具体措施和时间安排。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6680835" y="18281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能力提升计划</a:t>
            </a:r>
            <a:endParaRPr lang="en-US" sz="1600" dirty="0"/>
          </a:p>
        </p:txBody>
      </p:sp>
      <p:sp>
        <p:nvSpPr>
          <p:cNvPr id="13" name="Shape 6"/>
          <p:cNvSpPr/>
          <p:nvPr/>
        </p:nvSpPr>
        <p:spPr>
          <a:xfrm flipH="1">
            <a:off x="6548755" y="275971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4" name="Text 7"/>
          <p:cNvSpPr/>
          <p:nvPr/>
        </p:nvSpPr>
        <p:spPr>
          <a:xfrm>
            <a:off x="6548755" y="275971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——撰写个人成就故事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51415" y="6223635"/>
            <a:ext cx="179705" cy="17970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45115" y="622363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38815" y="622363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9365" y="6223635"/>
            <a:ext cx="179705" cy="17970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3065" y="6223635"/>
            <a:ext cx="179705" cy="179705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56765" y="622363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职业价值观澄清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8865" y="0"/>
            <a:ext cx="5029835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848360" y="3773170"/>
            <a:ext cx="5353050" cy="7505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781050" y="1331595"/>
            <a:ext cx="5353050" cy="75057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 flipV="1">
            <a:off x="-1905" y="0"/>
            <a:ext cx="7306945" cy="6858000"/>
          </a:xfrm>
          <a:prstGeom prst="round1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-1905" y="0"/>
            <a:ext cx="7306945" cy="6858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价值观四属性：主观多样阶段性可塑</a:t>
            </a:r>
            <a:endParaRPr lang="en-US" sz="1600" dirty="0"/>
          </a:p>
        </p:txBody>
      </p:sp>
      <p:sp>
        <p:nvSpPr>
          <p:cNvPr id="8" name="Shape 3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9" name="Text 4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6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8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9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10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1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7" name="Text 12"/>
          <p:cNvSpPr/>
          <p:nvPr/>
        </p:nvSpPr>
        <p:spPr>
          <a:xfrm>
            <a:off x="684530" y="1990090"/>
            <a:ext cx="6149975" cy="609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职业价值观具有主观性，它反映了个人对职业的内在需求和期望。每个人的价值观都是独特的，受到个人经历、兴趣和目标的影响。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426085" y="1417320"/>
            <a:ext cx="528637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主观性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781050" y="4433570"/>
            <a:ext cx="6149975" cy="914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职业价值观具有多样性，不同的职业领域和岗位对价值观的要求各不相同。了解职业价值观的多样性，有助于我们在职业选择中找到与自己价值观相匹配的职业。</a:t>
            </a:r>
            <a:endParaRPr lang="en-US" sz="1600" dirty="0"/>
          </a:p>
        </p:txBody>
      </p:sp>
      <p:sp>
        <p:nvSpPr>
          <p:cNvPr id="20" name="Text 15"/>
          <p:cNvSpPr/>
          <p:nvPr/>
        </p:nvSpPr>
        <p:spPr>
          <a:xfrm>
            <a:off x="142875" y="3860800"/>
            <a:ext cx="590105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多样性</a:t>
            </a:r>
            <a:endParaRPr lang="en-US" sz="1600" dirty="0"/>
          </a:p>
        </p:txBody>
      </p:sp>
      <p:pic>
        <p:nvPicPr>
          <p:cNvPr id="21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2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3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4" name="Image 6" descr="https://test-kimi-img.moonshot.cn/pub/slides/slides_tmpl/image/25-08-06-16:17:11-d29gv1sup1d2ae82kii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9360" y="5749925"/>
            <a:ext cx="2273300" cy="1117600"/>
          </a:xfrm>
          <a:prstGeom prst="rect">
            <a:avLst/>
          </a:prstGeom>
        </p:spPr>
      </p:pic>
      <p:pic>
        <p:nvPicPr>
          <p:cNvPr id="25" name="Image 7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8400" y="0"/>
            <a:ext cx="1130300" cy="1066800"/>
          </a:xfrm>
          <a:prstGeom prst="rect">
            <a:avLst/>
          </a:prstGeom>
        </p:spPr>
      </p:pic>
      <p:pic>
        <p:nvPicPr>
          <p:cNvPr id="26" name="Image 8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11328400" y="5791200"/>
            <a:ext cx="11303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0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0650" y="2620010"/>
            <a:ext cx="4450080" cy="30238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0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620010"/>
            <a:ext cx="4450080" cy="30238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420" y="215265"/>
            <a:ext cx="772795" cy="77279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596130" y="-4605020"/>
            <a:ext cx="2981325" cy="1219200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5">
            <a:alphaModFix amt="40000"/>
          </a:blip>
          <a:stretch>
            <a:fillRect/>
          </a:stretch>
        </p:blipFill>
        <p:spPr>
          <a:xfrm flipH="1" flipV="1">
            <a:off x="635" y="0"/>
            <a:ext cx="1552575" cy="1172845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394970" y="140970"/>
            <a:ext cx="2988945" cy="1651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8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4678045" y="0"/>
            <a:ext cx="1508125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CONTENTS</a:t>
            </a:r>
            <a:endParaRPr lang="en-US" sz="1600" dirty="0"/>
          </a:p>
        </p:txBody>
      </p:sp>
      <p:pic>
        <p:nvPicPr>
          <p:cNvPr id="9" name="Image 5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081395" y="635"/>
            <a:ext cx="5937250" cy="29845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980000">
            <a:off x="10726420" y="5732780"/>
            <a:ext cx="1540510" cy="154051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80000">
            <a:off x="10399395" y="5673090"/>
            <a:ext cx="1038860" cy="1038860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7400000">
            <a:off x="11767820" y="5628005"/>
            <a:ext cx="656590" cy="656590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hv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67155" y="2800985"/>
            <a:ext cx="1043940" cy="1016635"/>
          </a:xfrm>
          <a:prstGeom prst="rect">
            <a:avLst/>
          </a:prstGeom>
        </p:spPr>
      </p:pic>
      <p:sp>
        <p:nvSpPr>
          <p:cNvPr id="14" name="Text 2"/>
          <p:cNvSpPr/>
          <p:nvPr/>
        </p:nvSpPr>
        <p:spPr>
          <a:xfrm>
            <a:off x="1478915" y="2905760"/>
            <a:ext cx="1085850" cy="1511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  <p:sp>
        <p:nvSpPr>
          <p:cNvPr id="15" name="Text 3"/>
          <p:cNvSpPr/>
          <p:nvPr/>
        </p:nvSpPr>
        <p:spPr>
          <a:xfrm>
            <a:off x="1657350" y="3836670"/>
            <a:ext cx="3420745" cy="635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2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职业价值观澄清</a:t>
            </a:r>
            <a:endParaRPr lang="en-US" sz="1600" dirty="0"/>
          </a:p>
        </p:txBody>
      </p:sp>
      <p:pic>
        <p:nvPicPr>
          <p:cNvPr id="16" name="Image 10" descr="https://test-kimi-img.moonshot.cn/pub/slides/slides_tmpl/image/25-08-06-16:17:03-d29guvsup1d2ae82khv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66230" y="2800985"/>
            <a:ext cx="1043940" cy="1016635"/>
          </a:xfrm>
          <a:prstGeom prst="rect">
            <a:avLst/>
          </a:prstGeom>
        </p:spPr>
      </p:pic>
      <p:sp>
        <p:nvSpPr>
          <p:cNvPr id="17" name="Text 4"/>
          <p:cNvSpPr/>
          <p:nvPr/>
        </p:nvSpPr>
        <p:spPr>
          <a:xfrm>
            <a:off x="6777990" y="2905760"/>
            <a:ext cx="1085850" cy="1511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07</a:t>
            </a:r>
            <a:endParaRPr lang="en-US" sz="1600" dirty="0"/>
          </a:p>
        </p:txBody>
      </p:sp>
      <p:sp>
        <p:nvSpPr>
          <p:cNvPr id="18" name="Text 5"/>
          <p:cNvSpPr/>
          <p:nvPr/>
        </p:nvSpPr>
        <p:spPr>
          <a:xfrm>
            <a:off x="7087870" y="3836670"/>
            <a:ext cx="3420745" cy="1270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2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知识回顾与行动指引</a:t>
            </a:r>
            <a:endParaRPr lang="en-US" sz="1600" dirty="0"/>
          </a:p>
        </p:txBody>
      </p:sp>
      <p:pic>
        <p:nvPicPr>
          <p:cNvPr id="19" name="Image 11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30170" y="3216275"/>
            <a:ext cx="166370" cy="166370"/>
          </a:xfrm>
          <a:prstGeom prst="rect">
            <a:avLst/>
          </a:prstGeom>
        </p:spPr>
      </p:pic>
      <p:pic>
        <p:nvPicPr>
          <p:cNvPr id="20" name="Image 12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20695" y="3216275"/>
            <a:ext cx="166370" cy="166370"/>
          </a:xfrm>
          <a:prstGeom prst="rect">
            <a:avLst/>
          </a:prstGeom>
        </p:spPr>
      </p:pic>
      <p:pic>
        <p:nvPicPr>
          <p:cNvPr id="21" name="Image 13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69945" y="3216275"/>
            <a:ext cx="166370" cy="166370"/>
          </a:xfrm>
          <a:prstGeom prst="rect">
            <a:avLst/>
          </a:prstGeom>
        </p:spPr>
      </p:pic>
      <p:pic>
        <p:nvPicPr>
          <p:cNvPr id="22" name="Image 14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719195" y="3216275"/>
            <a:ext cx="166370" cy="166370"/>
          </a:xfrm>
          <a:prstGeom prst="rect">
            <a:avLst/>
          </a:prstGeom>
        </p:spPr>
      </p:pic>
      <p:pic>
        <p:nvPicPr>
          <p:cNvPr id="23" name="Image 15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53400" y="3216275"/>
            <a:ext cx="166370" cy="166370"/>
          </a:xfrm>
          <a:prstGeom prst="rect">
            <a:avLst/>
          </a:prstGeom>
        </p:spPr>
      </p:pic>
      <p:pic>
        <p:nvPicPr>
          <p:cNvPr id="24" name="Image 16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543925" y="3216275"/>
            <a:ext cx="166370" cy="166370"/>
          </a:xfrm>
          <a:prstGeom prst="rect">
            <a:avLst/>
          </a:prstGeom>
        </p:spPr>
      </p:pic>
      <p:pic>
        <p:nvPicPr>
          <p:cNvPr id="25" name="Image 17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893175" y="3216275"/>
            <a:ext cx="166370" cy="166370"/>
          </a:xfrm>
          <a:prstGeom prst="rect">
            <a:avLst/>
          </a:prstGeom>
        </p:spPr>
      </p:pic>
      <p:pic>
        <p:nvPicPr>
          <p:cNvPr id="26" name="Image 18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242425" y="3216275"/>
            <a:ext cx="166370" cy="166370"/>
          </a:xfrm>
          <a:prstGeom prst="rect">
            <a:avLst/>
          </a:prstGeom>
        </p:spPr>
      </p:pic>
      <p:pic>
        <p:nvPicPr>
          <p:cNvPr id="27" name="Image 1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16200000">
            <a:off x="-400685" y="2748915"/>
            <a:ext cx="1542415" cy="773430"/>
          </a:xfrm>
          <a:prstGeom prst="rect">
            <a:avLst/>
          </a:prstGeom>
        </p:spPr>
      </p:pic>
      <p:pic>
        <p:nvPicPr>
          <p:cNvPr id="28" name="Image 2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21">
            <a:alphaModFix amt="80000"/>
          </a:blip>
          <a:stretch>
            <a:fillRect/>
          </a:stretch>
        </p:blipFill>
        <p:spPr>
          <a:xfrm>
            <a:off x="204470" y="2294255"/>
            <a:ext cx="553085" cy="553085"/>
          </a:xfrm>
          <a:prstGeom prst="rect">
            <a:avLst/>
          </a:prstGeom>
        </p:spPr>
      </p:pic>
      <p:pic>
        <p:nvPicPr>
          <p:cNvPr id="29" name="Image 21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42570" y="6567170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1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380" y="1152525"/>
            <a:ext cx="8902700" cy="523176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88110" y="181737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舒伯将职业价值观分为15种，包括助人、创造、声望、稳定等。每种价值观都对应着不同的职业特征和工作环境。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1350010" y="147574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舒伯15种职业价值观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388110" y="352933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了解自己的职业价值观，可以帮助我们更好地选择与之匹配的职业。例如，如果一个人重视助人，那么社会工作者或教师等职业可能更适合他。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350010" y="318770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价值观与职业匹配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388110" y="521081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职业价值观是职业选择的重要参考因素。它不仅影响我们的职业满意度，还决定了我们在职业发展中的动力和方向。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350010" y="486918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价值观的重要性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舒伯15价值：助人创造声望稳定性等</a:t>
            </a:r>
            <a:endParaRPr lang="en-US" sz="1600" dirty="0"/>
          </a:p>
        </p:txBody>
      </p:sp>
      <p:pic>
        <p:nvPicPr>
          <p:cNvPr id="10" name="Image 1" descr="https://test-kimi-img.moonshot.cn/pub/slides/slides_tmpl/image/25-08-06-16:17:12-d29gv24up1d2ae82ki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4440" y="1138555"/>
            <a:ext cx="1017905" cy="5264150"/>
          </a:xfrm>
          <a:prstGeom prst="rect">
            <a:avLst/>
          </a:prstGeom>
        </p:spPr>
      </p:pic>
      <p:pic>
        <p:nvPicPr>
          <p:cNvPr id="11" name="Image 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140" y="2912110"/>
            <a:ext cx="5943600" cy="88900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140" y="4585335"/>
            <a:ext cx="5943600" cy="8890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454660" y="6495415"/>
            <a:ext cx="852805" cy="85280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1">
            <a:alphaModFix amt="60000"/>
          </a:blip>
          <a:stretch>
            <a:fillRect/>
          </a:stretch>
        </p:blipFill>
        <p:spPr>
          <a:xfrm>
            <a:off x="560705" y="3760470"/>
            <a:ext cx="11079480" cy="20859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560705" y="1328420"/>
            <a:ext cx="11079480" cy="208597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996565" y="1990090"/>
            <a:ext cx="82149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通过价值澄清，我们可以对自己的职业价值观进行排序，明确哪些价值观对我们来说更为重要。这有助于我们在职业选择中做出更符合自己内心期望的决策。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2954020" y="1537335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价值排序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3091815" y="4357370"/>
            <a:ext cx="8214995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在职业选择中，我们可能需要对自己的价值观进行一定的妥协。但重要的是，我们要在妥协中找到平衡，确保自己的核心价值观得到体现，并通过实际行动去实现自己的职业目标。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3068320" y="3914140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妥协与行动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价值澄清：排序妥协与选择行动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30" y="1518285"/>
            <a:ext cx="1696085" cy="169608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430" y="3976370"/>
            <a:ext cx="1696085" cy="169608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050" y="3068955"/>
            <a:ext cx="221615" cy="22161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460" y="1424305"/>
            <a:ext cx="221615" cy="22161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4460" y="5516245"/>
            <a:ext cx="221615" cy="221615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42870" y="3871595"/>
            <a:ext cx="221615" cy="221615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7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8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020000">
            <a:off x="9798050" y="311785"/>
            <a:ext cx="656590" cy="656590"/>
          </a:xfrm>
          <a:prstGeom prst="rect">
            <a:avLst/>
          </a:prstGeom>
        </p:spPr>
      </p:pic>
      <p:pic>
        <p:nvPicPr>
          <p:cNvPr id="19" name="Image 1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9980000">
            <a:off x="8573770" y="-572135"/>
            <a:ext cx="1540510" cy="1540510"/>
          </a:xfrm>
          <a:prstGeom prst="rect">
            <a:avLst/>
          </a:prstGeom>
        </p:spPr>
      </p:pic>
      <p:pic>
        <p:nvPicPr>
          <p:cNvPr id="20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1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 rot="5400000">
            <a:off x="-2299335" y="4156710"/>
            <a:ext cx="5580380" cy="8953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r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530475"/>
            <a:ext cx="9961880" cy="35528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p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0"/>
            <a:ext cx="12192000" cy="18313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p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425" y="293370"/>
            <a:ext cx="1395730" cy="45085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443865" y="756920"/>
            <a:ext cx="95675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——价值观卡片分类</a:t>
            </a:r>
            <a:endParaRPr lang="en-US" sz="1600" dirty="0"/>
          </a:p>
        </p:txBody>
      </p:sp>
      <p:sp>
        <p:nvSpPr>
          <p:cNvPr id="7" name="Shape 1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2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1224280" y="3368675"/>
            <a:ext cx="2781300" cy="13335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请同学们使用15张价值卡片，根据自己的价值观对卡片进行分类。将卡片分为非常重要、比较重要、一般、不太重要和完全不重要五个等级。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12242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卡片分类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8158480" y="3368675"/>
            <a:ext cx="2781300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根据卡片分类结果，思考自己的价值观与哪些职业更为匹配。在小组内分享自己的职业匹配想法，听取他人的意见和建议。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81584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价值观与职业匹配</a:t>
            </a:r>
            <a:endParaRPr lang="en-US" sz="1600" dirty="0"/>
          </a:p>
        </p:txBody>
      </p:sp>
      <p:pic>
        <p:nvPicPr>
          <p:cNvPr id="13" name="Image 4" descr="https://test-kimi-img.moonshot.cn/pub/slides/slides_tmpl/image/25-08-06-16:17:12-d29gv24up1d2ae82kiq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870" y="2011680"/>
            <a:ext cx="3883025" cy="451294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4716780" y="3013075"/>
            <a:ext cx="2781300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在小组内分享自己的卡片分类结果，并讨论不同价值观对职业选择的影响。通过交流和讨论，了解不同价值观的差异和特点。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4716780" y="22948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小组讨论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 rot="5400000">
            <a:off x="8935085" y="4085590"/>
            <a:ext cx="5580380" cy="8953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4830" y="593915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8530" y="593915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12230" y="593915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知识回顾与行动指引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07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3565" y="728345"/>
            <a:ext cx="3434080" cy="4870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685" y="1011555"/>
            <a:ext cx="3434080" cy="48704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55" y="1285875"/>
            <a:ext cx="3434080" cy="48704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32628" y="3153002"/>
            <a:ext cx="2856064" cy="1397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本项目通过兴趣、性格、能力和价值观四个维度的探索，帮助我们全面认识自己。这四个维度相互关联，共同构成了我们职业发展的坐标。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931945" y="232050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四维合一模型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4658760" y="2893378"/>
            <a:ext cx="2856064" cy="1397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在职业规划中，我们需要运用系统思维，综合考虑兴趣、性格、能力和价值观等因素。通过测评、验证和定位，找到最适合自己的职业方向。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4658077" y="2060878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系统思维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8384893" y="2633753"/>
            <a:ext cx="2856064" cy="1676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职业发展是一个动态的过程，我们需要根据自己的成长和环境的变化，不断调整自己的职业规划。保持开放的心态，勇于尝试新的事物，才能在职业道路上不断进步。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8384210" y="180125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动态调整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知识回顾：四维合一锁定职业坐标</a:t>
            </a:r>
            <a:endParaRPr lang="en-US" sz="1600" dirty="0"/>
          </a:p>
        </p:txBody>
      </p:sp>
      <p:pic>
        <p:nvPicPr>
          <p:cNvPr id="12" name="Image 3" descr="https://test-kimi-img.moonshot.cn/pub/slides/slides_tmpl/image/25-08-06-16:17:03-d29guvsup1d2ae82ki2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0" y="6391910"/>
            <a:ext cx="12192000" cy="183134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705" y="1561465"/>
            <a:ext cx="633730" cy="63373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982345" y="1622425"/>
            <a:ext cx="55753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15" name="Image 5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5985" y="1300480"/>
            <a:ext cx="633730" cy="633730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4719955" y="1361440"/>
            <a:ext cx="743585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6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0265" y="1010920"/>
            <a:ext cx="633730" cy="633730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8466455" y="1071880"/>
            <a:ext cx="137287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h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200" y="1595120"/>
            <a:ext cx="5284470" cy="4522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h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" y="1595120"/>
            <a:ext cx="5283200" cy="452183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080310" y="2894306"/>
            <a:ext cx="4215624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请同学们写一封写给五年后的自己的信。在信中，结合自己在兴趣、性格、能力和价值观方面的探索结果，描述自己对未来职业的期望和规划。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044961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任务介绍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6799472" y="2894306"/>
            <a:ext cx="4215624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书信不少于800字。在写作过程中，要真实地表达自己的想法和感受，将抽象的认知转化为具体的愿景。通过这封信，为自己未来的职业发展留下一份珍贵的记录。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6729384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写作要求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行动指引：写给未来自己的一封信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790" y="6005195"/>
            <a:ext cx="1129030" cy="85280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240030" y="4361815"/>
            <a:ext cx="963930" cy="48323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0" y="4023995"/>
            <a:ext cx="384175" cy="38417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020000">
            <a:off x="5776595" y="958850"/>
            <a:ext cx="1306195" cy="130619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1460480" cy="68580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45" y="360045"/>
            <a:ext cx="1540510" cy="15405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6" name="Text 1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167640" y="6730560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8" name="Text 3"/>
          <p:cNvSpPr/>
          <p:nvPr/>
        </p:nvSpPr>
        <p:spPr>
          <a:xfrm>
            <a:off x="6335395" y="1228725"/>
            <a:ext cx="6109970" cy="14090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96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THANKS</a:t>
            </a:r>
            <a:endParaRPr lang="en-US" sz="1600" dirty="0"/>
          </a:p>
        </p:txBody>
      </p:sp>
      <p:pic>
        <p:nvPicPr>
          <p:cNvPr id="9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79250" y="5895975"/>
            <a:ext cx="765810" cy="765810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-708025" y="5157470"/>
            <a:ext cx="2636520" cy="1991360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1615" y="6415405"/>
            <a:ext cx="5937250" cy="298450"/>
          </a:xfrm>
          <a:prstGeom prst="rect">
            <a:avLst/>
          </a:prstGeom>
        </p:spPr>
      </p:pic>
      <p:sp>
        <p:nvSpPr>
          <p:cNvPr id="14" name="Text 4"/>
          <p:cNvSpPr/>
          <p:nvPr/>
        </p:nvSpPr>
        <p:spPr>
          <a:xfrm>
            <a:off x="6397625" y="2783205"/>
            <a:ext cx="5572760" cy="110299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66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谢谢您的观看</a:t>
            </a:r>
            <a:endParaRPr lang="en-US" sz="1600" dirty="0"/>
          </a:p>
        </p:txBody>
      </p:sp>
      <p:pic>
        <p:nvPicPr>
          <p:cNvPr id="15" name="Image 8" descr="https://test-kimi-img.moonshot.cn/pub/slides/slides_tmpl/image/25-08-06-16:17:03-d29guvsup1d2ae82ki3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06220" y="432435"/>
            <a:ext cx="3329940" cy="5659755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3-d29guvsup1d2ae82ki5g.jp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6875" y="570865"/>
            <a:ext cx="3040380" cy="53251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项目导语与目标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7490"/>
            <a:ext cx="12192000" cy="50355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855"/>
            <a:ext cx="317500" cy="50355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2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3845"/>
            <a:ext cx="12192000" cy="53124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在快速变化的职场中，清晰的自我认知能够帮助我们抵御外部环境的变化。当我们对自己的优势和偏好有深刻理解时，就能在面对职业挑战和机遇时保持冷静和自信，做出符合自身长远发展的决策。</a:t>
            </a: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3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679598" y="2715638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1" name="Text 6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自我认知是职业发展的基石，它能帮助我们在复杂多变的职业环境中找准方向。只有深入了解自己的兴趣、性格、能力和价值观，才能在众多职业选择中做出最适合自己的决策，从而在职业道路上稳步前行。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545973" y="2707386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3" name="Shape 8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4" name="Text 9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规划需要遵循从深潜自我到定位职业再到做出选择的逻辑。首先，我们要深入探索自我，挖掘内在的兴趣和潜力；然后，根据这些信息定位适合自己的职业方向；最后，在众多可能性中做出明智的选择，开启职业旅程。</a:t>
            </a:r>
            <a:endParaRPr lang="en-US" sz="1600" dirty="0"/>
          </a:p>
        </p:txBody>
      </p:sp>
      <p:sp>
        <p:nvSpPr>
          <p:cNvPr id="15" name="Text 10"/>
          <p:cNvSpPr/>
          <p:nvPr/>
        </p:nvSpPr>
        <p:spPr>
          <a:xfrm>
            <a:off x="9412983" y="2707386"/>
            <a:ext cx="1148389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96611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自我认知的重要性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483312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职业规划的逻辑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8699503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抵御外部变化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项目导语：以自识撬动职业航向</a:t>
            </a:r>
            <a:endParaRPr lang="en-US" sz="1600" dirty="0"/>
          </a:p>
        </p:txBody>
      </p:sp>
      <p:sp>
        <p:nvSpPr>
          <p:cNvPr id="20" name="Shape 15"/>
          <p:cNvSpPr/>
          <p:nvPr/>
        </p:nvSpPr>
        <p:spPr>
          <a:xfrm rot="5400000">
            <a:off x="170942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1" name="Text 16"/>
          <p:cNvSpPr/>
          <p:nvPr/>
        </p:nvSpPr>
        <p:spPr>
          <a:xfrm rot="5400000">
            <a:off x="170942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Shape 17"/>
          <p:cNvSpPr/>
          <p:nvPr/>
        </p:nvSpPr>
        <p:spPr>
          <a:xfrm rot="5400000">
            <a:off x="566166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3" name="Text 18"/>
          <p:cNvSpPr/>
          <p:nvPr/>
        </p:nvSpPr>
        <p:spPr>
          <a:xfrm rot="5400000">
            <a:off x="566166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3424" y="2765425"/>
            <a:ext cx="5336089" cy="2133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本项目旨在帮助同学们实现知识、能力和素养的三维目标。知识目标包括了解职业兴趣类型、性格理论、能力分类和价值观内涵；能力目标强调运用测评工具、梳理能力清单和澄清价值排序；素养目标倡导剖析自我优势、树立正确职业观和在实践中验证选择意义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三维学习目标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学习目标全景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5680" y="1528445"/>
            <a:ext cx="6858000" cy="6858000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12-d29gv24up1d2ae82kio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926465"/>
            <a:ext cx="5118100" cy="51181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7690" y="1017905"/>
            <a:ext cx="369570" cy="36957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9545" y="5234305"/>
            <a:ext cx="506095" cy="50609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9300" y="5619750"/>
            <a:ext cx="370205" cy="3702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1925" y="5989955"/>
            <a:ext cx="313055" cy="31305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-384810" y="514477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0" y="445770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情景导入：郝景芳的多元人生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4599940"/>
            <a:ext cx="9048750" cy="145288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9445" y="4591685"/>
            <a:ext cx="91440" cy="145288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5" y="2940050"/>
            <a:ext cx="9048750" cy="145288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39445" y="2940050"/>
            <a:ext cx="91440" cy="145288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445" y="1240155"/>
            <a:ext cx="9048750" cy="1452880"/>
          </a:xfrm>
          <a:prstGeom prst="rect">
            <a:avLst/>
          </a:prstGeom>
        </p:spPr>
      </p:pic>
      <p:sp>
        <p:nvSpPr>
          <p:cNvPr id="7" name="Shape 0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1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905510" y="1734185"/>
            <a:ext cx="879856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郝景芳从清华物理与经管双学位起步，凭借对文学的热爱和对社会问题的关注，跨界成为科幻作家和教育创业者。她的经历展现了一个人在不同领域间灵活转换的可能，以及兴趣和价值观在职业选择中的重要性。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853440" y="1357630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郝景芳的职业转变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905510" y="3385820"/>
            <a:ext cx="879856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郝景芳的多元职业经历启示我们，职业发展并非只有一条固定路径。我们可以根据自己的兴趣和能力，在不同领域寻找机会，将个人价值与社会需求相结合，创造出独特的职业轨迹。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853440" y="300926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多元职业的启示</a:t>
            </a:r>
            <a:endParaRPr lang="en-US" sz="1600" dirty="0"/>
          </a:p>
        </p:txBody>
      </p:sp>
      <p:sp>
        <p:nvSpPr>
          <p:cNvPr id="13" name="Text 6"/>
          <p:cNvSpPr/>
          <p:nvPr/>
        </p:nvSpPr>
        <p:spPr>
          <a:xfrm>
            <a:off x="905510" y="5029200"/>
            <a:ext cx="879856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在郝景芳的跨界过程中，她始终保持清醒的自我认知，明确自己的优势和兴趣所在。这种清醒自识使她能够在复杂的职业环境中找到适合自己的方向，实现个人价值的最大化。</a:t>
            </a:r>
            <a:endParaRPr lang="en-US" sz="1600" dirty="0"/>
          </a:p>
        </p:txBody>
      </p:sp>
      <p:sp>
        <p:nvSpPr>
          <p:cNvPr id="14" name="Text 7"/>
          <p:cNvSpPr/>
          <p:nvPr/>
        </p:nvSpPr>
        <p:spPr>
          <a:xfrm>
            <a:off x="853440" y="465264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清醒自识的重要性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案例：雨果奖得主的跨界之路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9445" y="1240155"/>
            <a:ext cx="91440" cy="1452880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12-d29gv24up1d2ae82ki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83800" y="0"/>
            <a:ext cx="2014220" cy="6858000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77780" y="5336540"/>
            <a:ext cx="2014220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3985" y="1382395"/>
            <a:ext cx="4921885" cy="40271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85" y="1382395"/>
            <a:ext cx="4921885" cy="402717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86510" y="2506345"/>
            <a:ext cx="4392295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当个人兴趣与现实职业机会发生冲突时，我们需要权衡两者之间的关系。一方面，兴趣是职业发展的内在动力，能够带来更高的工作满意度和创造力；另一方面，现实因素如经济收入、职业前景等也不容忽视。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24968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兴趣与现实的冲突</a:t>
            </a: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67246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7" name="Text 3"/>
          <p:cNvSpPr/>
          <p:nvPr/>
        </p:nvSpPr>
        <p:spPr>
          <a:xfrm>
            <a:off x="67246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6777990" y="2506345"/>
            <a:ext cx="4392295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在面对兴趣与现实的冲突时，可以采取一些策略来平衡。例如，寻找与兴趣相关的职业方向，或者在业余时间发展兴趣爱好，同时在工作中积累经验和资源，为未来的职业转变创造条件。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674116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权衡策略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616394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11" name="Text 7"/>
          <p:cNvSpPr/>
          <p:nvPr/>
        </p:nvSpPr>
        <p:spPr>
          <a:xfrm>
            <a:off x="616394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讨论：兴趣与现实冲突如何权衡</a:t>
            </a:r>
            <a:endParaRPr lang="en-US" sz="1600" dirty="0"/>
          </a:p>
        </p:txBody>
      </p:sp>
      <p:pic>
        <p:nvPicPr>
          <p:cNvPr id="13" name="Image 2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" y="4707255"/>
            <a:ext cx="1104900" cy="1104900"/>
          </a:xfrm>
          <a:prstGeom prst="rect">
            <a:avLst/>
          </a:prstGeom>
        </p:spPr>
      </p:pic>
      <p:pic>
        <p:nvPicPr>
          <p:cNvPr id="14" name="Image 3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965" y="4707255"/>
            <a:ext cx="1104900" cy="1104900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821690" y="4956810"/>
            <a:ext cx="779780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6173470" y="4961890"/>
            <a:ext cx="1208405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0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1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2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7760" y="6214745"/>
            <a:ext cx="179705" cy="179705"/>
          </a:xfrm>
          <a:prstGeom prst="rect">
            <a:avLst/>
          </a:prstGeom>
        </p:spPr>
      </p:pic>
      <p:pic>
        <p:nvPicPr>
          <p:cNvPr id="23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01460" y="6214745"/>
            <a:ext cx="179705" cy="179705"/>
          </a:xfrm>
          <a:prstGeom prst="rect">
            <a:avLst/>
          </a:prstGeom>
        </p:spPr>
      </p:pic>
      <p:pic>
        <p:nvPicPr>
          <p:cNvPr id="24" name="Image 11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95160" y="6214745"/>
            <a:ext cx="179705" cy="179705"/>
          </a:xfrm>
          <a:prstGeom prst="rect">
            <a:avLst/>
          </a:prstGeom>
        </p:spPr>
      </p:pic>
      <p:pic>
        <p:nvPicPr>
          <p:cNvPr id="25" name="Image 1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26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467465" y="6457315"/>
            <a:ext cx="791845" cy="791845"/>
          </a:xfrm>
          <a:prstGeom prst="rect">
            <a:avLst/>
          </a:prstGeom>
        </p:spPr>
      </p:pic>
      <p:pic>
        <p:nvPicPr>
          <p:cNvPr id="27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10359390" y="6102350"/>
            <a:ext cx="1542415" cy="773430"/>
          </a:xfrm>
          <a:prstGeom prst="rect">
            <a:avLst/>
          </a:prstGeom>
        </p:spPr>
      </p:pic>
      <p:pic>
        <p:nvPicPr>
          <p:cNvPr id="28" name="Image 1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9020000">
            <a:off x="10668000" y="517525"/>
            <a:ext cx="515620" cy="515620"/>
          </a:xfrm>
          <a:prstGeom prst="rect">
            <a:avLst/>
          </a:prstGeom>
        </p:spPr>
      </p:pic>
      <p:pic>
        <p:nvPicPr>
          <p:cNvPr id="29" name="Image 1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7">
            <a:alphaModFix amt="80000"/>
          </a:blip>
          <a:stretch>
            <a:fillRect/>
          </a:stretch>
        </p:blipFill>
        <p:spPr>
          <a:xfrm>
            <a:off x="204470" y="4153535"/>
            <a:ext cx="253365" cy="253365"/>
          </a:xfrm>
          <a:prstGeom prst="rect">
            <a:avLst/>
          </a:prstGeom>
        </p:spPr>
      </p:pic>
      <p:pic>
        <p:nvPicPr>
          <p:cNvPr id="30" name="Image 1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8">
            <a:alphaModFix amt="80000"/>
          </a:blip>
          <a:stretch>
            <a:fillRect/>
          </a:stretch>
        </p:blipFill>
        <p:spPr>
          <a:xfrm>
            <a:off x="541020" y="2988945"/>
            <a:ext cx="440055" cy="4400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4CC0"/>
      </a:accent1>
      <a:accent2>
        <a:srgbClr val="00B0F0"/>
      </a:accent2>
      <a:accent3>
        <a:srgbClr val="1D3EB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项目2 认识自我——内在探索与成长赋能</dc:title>
  <dc:subject>项目2 认识自我——内在探索与成长赋能</dc:subject>
  <dc:creator>Kimi</dc:creator>
  <cp:lastModifiedBy>Kimi</cp:lastModifiedBy>
  <cp:revision>1</cp:revision>
  <dcterms:created xsi:type="dcterms:W3CDTF">2025-09-05T06:13:25Z</dcterms:created>
  <dcterms:modified xsi:type="dcterms:W3CDTF">2025-09-05T06:13:25Z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{"Label":"项目2 认识自我——内在探索与成长赋能","ContentProducer":"001191110108MACG2KBH8F10000","ProduceID":"d2t7s613om1tv3fekma0","ReservedCode1":"","ContentPropagator":"001191110108MACG2KBH8F20000","PropagateID":"d2t7s613om1tv3fekma0","ReservedCode2":""}</vt:lpwstr>
  </property>
</Properties>
</file>